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262" r:id="rId3"/>
    <p:sldId id="312" r:id="rId4"/>
    <p:sldId id="310" r:id="rId5"/>
    <p:sldId id="311" r:id="rId6"/>
    <p:sldId id="314" r:id="rId7"/>
    <p:sldId id="293" r:id="rId8"/>
    <p:sldId id="317" r:id="rId9"/>
    <p:sldId id="315" r:id="rId10"/>
    <p:sldId id="324" r:id="rId11"/>
    <p:sldId id="321" r:id="rId12"/>
    <p:sldId id="318" r:id="rId13"/>
    <p:sldId id="291" r:id="rId14"/>
    <p:sldId id="294" r:id="rId15"/>
    <p:sldId id="313" r:id="rId16"/>
    <p:sldId id="323" r:id="rId17"/>
    <p:sldId id="322" r:id="rId18"/>
    <p:sldId id="328" r:id="rId19"/>
    <p:sldId id="298" r:id="rId20"/>
    <p:sldId id="329" r:id="rId21"/>
    <p:sldId id="331" r:id="rId22"/>
    <p:sldId id="302" r:id="rId23"/>
    <p:sldId id="307" r:id="rId24"/>
    <p:sldId id="305" r:id="rId25"/>
    <p:sldId id="332" r:id="rId26"/>
    <p:sldId id="304" r:id="rId27"/>
    <p:sldId id="333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B1B"/>
    <a:srgbClr val="3C6599"/>
    <a:srgbClr val="589A38"/>
    <a:srgbClr val="FFFFB9"/>
    <a:srgbClr val="FFFFA3"/>
    <a:srgbClr val="FFE181"/>
    <a:srgbClr val="0066FF"/>
    <a:srgbClr val="99CCFF"/>
    <a:srgbClr val="92D050"/>
    <a:srgbClr val="00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85542" autoAdjust="0"/>
  </p:normalViewPr>
  <p:slideViewPr>
    <p:cSldViewPr>
      <p:cViewPr varScale="1">
        <p:scale>
          <a:sx n="88" d="100"/>
          <a:sy n="88" d="100"/>
        </p:scale>
        <p:origin x="-1380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65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4AF4E7F-4BB7-4AE3-9708-522E6BED3281}" type="datetimeFigureOut">
              <a:rPr lang="de-DE" smtClean="0"/>
              <a:pPr/>
              <a:t>23.04.2013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43DAE17-2BDC-4F30-BFA7-EBEDD9BAEC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1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015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390739-D9FA-45AF-ACD4-F29BD88D5E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9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8100" cy="38385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343" y="4863650"/>
            <a:ext cx="5202616" cy="4601812"/>
          </a:xfrm>
          <a:noFill/>
          <a:ln/>
        </p:spPr>
        <p:txBody>
          <a:bodyPr lIns="95049" tIns="47527" rIns="95049" bIns="4752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Custom Farmers   </a:t>
            </a:r>
            <a:r>
              <a:rPr lang="de-DE" dirty="0" smtClean="0">
                <a:sym typeface="Wingdings" pitchFamily="2" charset="2"/>
              </a:rPr>
              <a:t>  </a:t>
            </a:r>
            <a:r>
              <a:rPr lang="de-DE" dirty="0" err="1" smtClean="0">
                <a:sym typeface="Wingdings" pitchFamily="2" charset="2"/>
              </a:rPr>
              <a:t>order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telephone</a:t>
            </a:r>
            <a:r>
              <a:rPr lang="de-DE" dirty="0" smtClean="0">
                <a:sym typeface="Wingdings" pitchFamily="2" charset="2"/>
              </a:rPr>
              <a:t>)    back: </a:t>
            </a:r>
            <a:r>
              <a:rPr lang="de-DE" dirty="0" err="1" smtClean="0">
                <a:sym typeface="Wingdings" pitchFamily="2" charset="2"/>
              </a:rPr>
              <a:t>delivery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note</a:t>
            </a:r>
            <a:r>
              <a:rPr lang="de-DE" baseline="0" dirty="0" smtClean="0">
                <a:sym typeface="Wingdings" pitchFamily="2" charset="2"/>
              </a:rPr>
              <a:t>  (</a:t>
            </a:r>
            <a:r>
              <a:rPr lang="de-DE" baseline="0" dirty="0" err="1" smtClean="0">
                <a:sym typeface="Wingdings" pitchFamily="2" charset="2"/>
              </a:rPr>
              <a:t>ordinary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mail</a:t>
            </a:r>
            <a:r>
              <a:rPr lang="de-DE" baseline="0" dirty="0" smtClean="0">
                <a:sym typeface="Wingdings" pitchFamily="2" charset="2"/>
              </a:rPr>
              <a:t>)</a:t>
            </a:r>
          </a:p>
          <a:p>
            <a:r>
              <a:rPr lang="de-DE" baseline="0" dirty="0" smtClean="0">
                <a:sym typeface="Wingdings" pitchFamily="2" charset="2"/>
              </a:rPr>
              <a:t>(etc.)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Goal:     Electronic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   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Custom </a:t>
            </a:r>
            <a:r>
              <a:rPr lang="de-DE" dirty="0" err="1" smtClean="0"/>
              <a:t>farmers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do…</a:t>
            </a:r>
          </a:p>
          <a:p>
            <a:endParaRPr lang="de-DE" baseline="0" dirty="0" smtClean="0"/>
          </a:p>
          <a:p>
            <a:r>
              <a:rPr lang="de-DE" baseline="0" dirty="0" smtClean="0"/>
              <a:t>Modern </a:t>
            </a:r>
            <a:r>
              <a:rPr lang="de-DE" baseline="0" dirty="0" err="1" smtClean="0"/>
              <a:t>machines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e.g., </a:t>
            </a:r>
            <a:r>
              <a:rPr lang="de-DE" baseline="0" dirty="0" err="1" smtClean="0"/>
              <a:t>yield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maps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25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90739-D9FA-45AF-ACD4-F29BD88D5ED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two</a:t>
            </a:r>
            <a:r>
              <a:rPr lang="de-DE" dirty="0" smtClean="0"/>
              <a:t> OFFLINE,</a:t>
            </a:r>
            <a:r>
              <a:rPr lang="de-DE" baseline="0" dirty="0" smtClean="0"/>
              <a:t> i.e.,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cache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messaging</a:t>
            </a:r>
            <a:endParaRPr lang="de-DE" dirty="0" smtClean="0"/>
          </a:p>
          <a:p>
            <a:endParaRPr lang="de-DE" dirty="0" smtClean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offline,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synch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mechanism</a:t>
            </a:r>
            <a:r>
              <a:rPr lang="de-DE" baseline="0" dirty="0" smtClean="0"/>
              <a:t>.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baseline="0" dirty="0" smtClean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 smtClean="0"/>
              <a:t>All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packed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piece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5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dirty="0"/>
              <a:t>PCs, </a:t>
            </a:r>
            <a:r>
              <a:rPr lang="de-DE" sz="2200" dirty="0" err="1"/>
              <a:t>laptops</a:t>
            </a:r>
            <a:r>
              <a:rPr lang="de-DE" sz="2200" dirty="0"/>
              <a:t>     </a:t>
            </a:r>
            <a:r>
              <a:rPr lang="de-DE" sz="2200" dirty="0" err="1"/>
              <a:t>used</a:t>
            </a:r>
            <a:r>
              <a:rPr lang="de-DE" sz="2200" dirty="0"/>
              <a:t> in </a:t>
            </a:r>
            <a:r>
              <a:rPr lang="de-DE" sz="2200" dirty="0" err="1"/>
              <a:t>office</a:t>
            </a:r>
            <a:endParaRPr lang="de-DE" sz="2200" dirty="0"/>
          </a:p>
          <a:p>
            <a:endParaRPr lang="de-DE" sz="2200" dirty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dirty="0"/>
              <a:t>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field</a:t>
            </a:r>
            <a:r>
              <a:rPr lang="de-DE" sz="2200" dirty="0"/>
              <a:t>:     </a:t>
            </a:r>
            <a:r>
              <a:rPr lang="de-DE" sz="2200" dirty="0" err="1"/>
              <a:t>mostly</a:t>
            </a:r>
            <a:r>
              <a:rPr lang="de-DE" sz="2200" dirty="0"/>
              <a:t> </a:t>
            </a:r>
            <a:r>
              <a:rPr lang="de-DE" sz="2200" dirty="0" err="1"/>
              <a:t>machine</a:t>
            </a:r>
            <a:r>
              <a:rPr lang="de-DE" sz="2200" dirty="0"/>
              <a:t> </a:t>
            </a:r>
            <a:r>
              <a:rPr lang="de-DE" sz="2200" dirty="0" err="1"/>
              <a:t>terminals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Mobile </a:t>
            </a:r>
            <a:r>
              <a:rPr lang="de-DE" sz="2200" dirty="0" err="1"/>
              <a:t>devices</a:t>
            </a:r>
            <a:r>
              <a:rPr lang="de-DE" sz="2200" dirty="0"/>
              <a:t> </a:t>
            </a:r>
            <a:r>
              <a:rPr lang="de-DE" sz="2200" dirty="0" err="1"/>
              <a:t>increasingly</a:t>
            </a:r>
            <a:r>
              <a:rPr lang="de-DE" sz="2200" dirty="0"/>
              <a:t> </a:t>
            </a:r>
            <a:r>
              <a:rPr lang="de-DE" sz="2200" dirty="0" err="1"/>
              <a:t>important</a:t>
            </a:r>
            <a:r>
              <a:rPr lang="de-DE" sz="2200" dirty="0"/>
              <a:t>:</a:t>
            </a:r>
          </a:p>
          <a:p>
            <a:pPr lvl="1"/>
            <a:r>
              <a:rPr lang="de-DE" sz="1900" dirty="0"/>
              <a:t>Flexible, powerful</a:t>
            </a:r>
          </a:p>
          <a:p>
            <a:pPr lvl="1"/>
            <a:r>
              <a:rPr lang="de-DE" sz="1900" dirty="0" err="1"/>
              <a:t>can</a:t>
            </a:r>
            <a:r>
              <a:rPr lang="de-DE" sz="1900" dirty="0"/>
              <a:t>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tasks</a:t>
            </a:r>
            <a:r>
              <a:rPr lang="de-DE" sz="1900" dirty="0"/>
              <a:t> </a:t>
            </a:r>
            <a:r>
              <a:rPr lang="de-DE" sz="1900" dirty="0" err="1"/>
              <a:t>that</a:t>
            </a:r>
            <a:r>
              <a:rPr lang="de-DE" sz="1900" dirty="0"/>
              <a:t> </a:t>
            </a:r>
            <a:r>
              <a:rPr lang="de-DE" sz="1900" dirty="0" err="1"/>
              <a:t>are</a:t>
            </a:r>
            <a:r>
              <a:rPr lang="de-DE" sz="1900" dirty="0"/>
              <a:t> not </a:t>
            </a:r>
            <a:r>
              <a:rPr lang="de-DE" sz="1900" dirty="0" err="1"/>
              <a:t>related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a </a:t>
            </a:r>
            <a:r>
              <a:rPr lang="de-DE" sz="1900" dirty="0" err="1"/>
              <a:t>machine</a:t>
            </a:r>
            <a:endParaRPr lang="de-DE" sz="1900" dirty="0"/>
          </a:p>
          <a:p>
            <a:pPr lvl="1"/>
            <a:r>
              <a:rPr lang="de-DE" sz="1900" dirty="0" err="1"/>
              <a:t>Machine</a:t>
            </a:r>
            <a:r>
              <a:rPr lang="de-DE" sz="1900" dirty="0"/>
              <a:t> </a:t>
            </a:r>
            <a:r>
              <a:rPr lang="de-DE" sz="1900" dirty="0" err="1"/>
              <a:t>terminals</a:t>
            </a:r>
            <a:r>
              <a:rPr lang="de-DE" sz="1900" dirty="0"/>
              <a:t> </a:t>
            </a:r>
            <a:r>
              <a:rPr lang="de-DE" sz="1900" dirty="0" err="1"/>
              <a:t>can</a:t>
            </a:r>
            <a:r>
              <a:rPr lang="de-DE" sz="1900" dirty="0"/>
              <a:t> not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programmed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freely</a:t>
            </a:r>
            <a:endParaRPr lang="de-DE" sz="1900" dirty="0"/>
          </a:p>
          <a:p>
            <a:pPr lvl="1"/>
            <a:r>
              <a:rPr lang="de-DE" sz="1700" dirty="0" err="1"/>
              <a:t>run</a:t>
            </a:r>
            <a:r>
              <a:rPr lang="de-DE" sz="1700" dirty="0"/>
              <a:t> real time </a:t>
            </a:r>
            <a:r>
              <a:rPr lang="de-DE" sz="1700" dirty="0" err="1"/>
              <a:t>systems</a:t>
            </a:r>
            <a:r>
              <a:rPr lang="de-DE" sz="1700" dirty="0"/>
              <a:t>    </a:t>
            </a:r>
            <a:r>
              <a:rPr lang="de-DE" sz="1700" dirty="0" err="1"/>
              <a:t>controlling</a:t>
            </a:r>
            <a:r>
              <a:rPr lang="de-DE" sz="1700" dirty="0"/>
              <a:t>  </a:t>
            </a:r>
            <a:r>
              <a:rPr lang="de-DE" sz="1700" dirty="0" err="1"/>
              <a:t>machine</a:t>
            </a:r>
            <a:endParaRPr lang="de-DE" sz="1700" dirty="0"/>
          </a:p>
          <a:p>
            <a:pPr lvl="1"/>
            <a:endParaRPr lang="de-DE" sz="1700" dirty="0"/>
          </a:p>
          <a:p>
            <a:pPr lvl="0"/>
            <a:r>
              <a:rPr lang="de-DE" sz="2200" dirty="0" err="1"/>
              <a:t>Android</a:t>
            </a:r>
            <a:r>
              <a:rPr lang="de-DE" sz="2200" dirty="0"/>
              <a:t> </a:t>
            </a:r>
            <a:r>
              <a:rPr lang="de-DE" sz="2200" dirty="0" err="1"/>
              <a:t>platform</a:t>
            </a:r>
            <a:r>
              <a:rPr lang="de-DE" sz="2200" dirty="0"/>
              <a:t>:    Lot </a:t>
            </a:r>
            <a:r>
              <a:rPr lang="de-DE" sz="2200" dirty="0" err="1"/>
              <a:t>of</a:t>
            </a:r>
            <a:r>
              <a:rPr lang="de-DE" sz="2200" dirty="0"/>
              <a:t> different </a:t>
            </a:r>
            <a:r>
              <a:rPr lang="de-DE" sz="2200" dirty="0" err="1"/>
              <a:t>devices</a:t>
            </a:r>
            <a:r>
              <a:rPr lang="de-DE" sz="2200" dirty="0"/>
              <a:t>   </a:t>
            </a:r>
            <a:r>
              <a:rPr lang="de-DE" sz="2200" dirty="0" err="1"/>
              <a:t>with</a:t>
            </a:r>
            <a:r>
              <a:rPr lang="de-DE" sz="2200" dirty="0"/>
              <a:t>      different </a:t>
            </a:r>
            <a:r>
              <a:rPr lang="de-DE" sz="2200" dirty="0" err="1"/>
              <a:t>size</a:t>
            </a:r>
            <a:r>
              <a:rPr lang="de-DE" sz="2200" dirty="0"/>
              <a:t> / form </a:t>
            </a:r>
            <a:r>
              <a:rPr lang="de-DE" sz="2200" dirty="0" err="1"/>
              <a:t>factor</a:t>
            </a:r>
            <a:r>
              <a:rPr lang="de-DE" sz="2200" dirty="0"/>
              <a:t>     </a:t>
            </a:r>
            <a:r>
              <a:rPr lang="de-DE" sz="2200" dirty="0" err="1"/>
              <a:t>performance</a:t>
            </a:r>
            <a:endParaRPr lang="de-DE" dirty="0" smtClean="0"/>
          </a:p>
          <a:p>
            <a:endParaRPr lang="de-DE" dirty="0" smtClean="0"/>
          </a:p>
          <a:p>
            <a:r>
              <a:rPr lang="de-DE" sz="1300" dirty="0" err="1"/>
              <a:t>centralized</a:t>
            </a:r>
            <a:r>
              <a:rPr lang="de-DE" sz="1300" dirty="0"/>
              <a:t> </a:t>
            </a:r>
            <a:r>
              <a:rPr lang="de-DE" sz="1300" dirty="0" err="1"/>
              <a:t>data</a:t>
            </a:r>
            <a:r>
              <a:rPr lang="de-DE" sz="1300" dirty="0"/>
              <a:t> </a:t>
            </a:r>
            <a:r>
              <a:rPr lang="de-DE" sz="1300" dirty="0" err="1"/>
              <a:t>storage</a:t>
            </a:r>
            <a:r>
              <a:rPr lang="de-DE" sz="1300" dirty="0"/>
              <a:t> on </a:t>
            </a:r>
            <a:r>
              <a:rPr lang="de-DE" sz="1300" dirty="0" err="1"/>
              <a:t>server</a:t>
            </a:r>
            <a:r>
              <a:rPr lang="de-DE" dirty="0" smtClean="0"/>
              <a:t>?     NOPE   =&gt;  Data </a:t>
            </a:r>
            <a:r>
              <a:rPr lang="de-DE" dirty="0" err="1" smtClean="0"/>
              <a:t>sovereignty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farmer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200" dirty="0"/>
              <a:t>offline </a:t>
            </a:r>
            <a:r>
              <a:rPr lang="de-DE" sz="2200" dirty="0" err="1"/>
              <a:t>functionality</a:t>
            </a:r>
            <a:r>
              <a:rPr lang="de-DE" sz="2200" dirty="0"/>
              <a:t> </a:t>
            </a:r>
            <a:r>
              <a:rPr lang="de-DE" sz="2200" dirty="0" err="1"/>
              <a:t>crucial</a:t>
            </a:r>
            <a:endParaRPr lang="de-DE" sz="2200" dirty="0"/>
          </a:p>
          <a:p>
            <a:endParaRPr lang="de-DE" sz="1900" dirty="0"/>
          </a:p>
          <a:p>
            <a:r>
              <a:rPr lang="de-DE" sz="2200" dirty="0"/>
              <a:t>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field</a:t>
            </a:r>
            <a:r>
              <a:rPr lang="de-DE" sz="2200" dirty="0"/>
              <a:t> </a:t>
            </a:r>
            <a:r>
              <a:rPr lang="de-DE" sz="2200" dirty="0" err="1"/>
              <a:t>where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</a:t>
            </a:r>
            <a:r>
              <a:rPr lang="de-DE" sz="2200" dirty="0" err="1"/>
              <a:t>slow</a:t>
            </a:r>
            <a:r>
              <a:rPr lang="de-DE" sz="2200" dirty="0"/>
              <a:t> </a:t>
            </a:r>
            <a:r>
              <a:rPr lang="de-DE" sz="2200" dirty="0" err="1"/>
              <a:t>internet</a:t>
            </a:r>
            <a:r>
              <a:rPr lang="de-DE" sz="2200" dirty="0"/>
              <a:t> </a:t>
            </a:r>
            <a:r>
              <a:rPr lang="de-DE" sz="2200" dirty="0" err="1"/>
              <a:t>connection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available</a:t>
            </a:r>
            <a:endParaRPr lang="de-DE" sz="19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4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/>
              <a:t>-----------   MITTE  13 Minuten  -----------------</a:t>
            </a:r>
          </a:p>
          <a:p>
            <a:endParaRPr lang="de-DE" sz="1300" dirty="0"/>
          </a:p>
          <a:p>
            <a:r>
              <a:rPr lang="de-DE" sz="1300" dirty="0" err="1"/>
              <a:t>We</a:t>
            </a:r>
            <a:r>
              <a:rPr lang="de-DE" sz="1300" dirty="0"/>
              <a:t> </a:t>
            </a:r>
            <a:r>
              <a:rPr lang="de-DE" sz="1300" dirty="0" err="1"/>
              <a:t>call</a:t>
            </a:r>
            <a:r>
              <a:rPr lang="de-DE" sz="1300" dirty="0"/>
              <a:t> </a:t>
            </a:r>
            <a:r>
              <a:rPr lang="de-DE" sz="1300" dirty="0" err="1"/>
              <a:t>these</a:t>
            </a:r>
            <a:r>
              <a:rPr lang="de-DE" sz="1300" dirty="0"/>
              <a:t> </a:t>
            </a:r>
            <a:r>
              <a:rPr lang="de-DE" sz="1300" dirty="0" err="1"/>
              <a:t>communication</a:t>
            </a:r>
            <a:r>
              <a:rPr lang="de-DE" sz="1300" dirty="0"/>
              <a:t> </a:t>
            </a:r>
            <a:r>
              <a:rPr lang="de-DE" sz="1300" dirty="0" err="1"/>
              <a:t>endpoints</a:t>
            </a:r>
            <a:r>
              <a:rPr lang="de-DE" sz="1300" dirty="0"/>
              <a:t> „</a:t>
            </a:r>
            <a:r>
              <a:rPr lang="de-DE" sz="1300" dirty="0" err="1"/>
              <a:t>connectors</a:t>
            </a:r>
            <a:r>
              <a:rPr lang="de-DE" sz="1300" dirty="0"/>
              <a:t>“</a:t>
            </a:r>
          </a:p>
          <a:p>
            <a:endParaRPr lang="de-DE" sz="1300" dirty="0"/>
          </a:p>
          <a:p>
            <a:r>
              <a:rPr lang="de-DE" sz="1300" dirty="0" err="1"/>
              <a:t>They</a:t>
            </a:r>
            <a:r>
              <a:rPr lang="de-DE" sz="1300" dirty="0"/>
              <a:t> </a:t>
            </a:r>
            <a:r>
              <a:rPr lang="de-DE" sz="1300" dirty="0" err="1"/>
              <a:t>provide</a:t>
            </a:r>
            <a:r>
              <a:rPr lang="de-DE" sz="1300" dirty="0"/>
              <a:t> a uniform </a:t>
            </a:r>
            <a:r>
              <a:rPr lang="de-DE" sz="1300" dirty="0" err="1"/>
              <a:t>environment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making</a:t>
            </a:r>
            <a:r>
              <a:rPr lang="de-DE" sz="1300" dirty="0"/>
              <a:t> user-</a:t>
            </a:r>
            <a:r>
              <a:rPr lang="de-DE" sz="1300" dirty="0" err="1"/>
              <a:t>specific</a:t>
            </a:r>
            <a:r>
              <a:rPr lang="de-DE" sz="1300" dirty="0"/>
              <a:t> </a:t>
            </a:r>
            <a:r>
              <a:rPr lang="de-DE" sz="1300" dirty="0" err="1"/>
              <a:t>data</a:t>
            </a:r>
            <a:r>
              <a:rPr lang="de-DE" sz="1300" dirty="0"/>
              <a:t> </a:t>
            </a:r>
            <a:r>
              <a:rPr lang="de-DE" sz="1300" dirty="0" err="1"/>
              <a:t>available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mobile on- </a:t>
            </a:r>
            <a:r>
              <a:rPr lang="de-DE" sz="1300" dirty="0" err="1"/>
              <a:t>and</a:t>
            </a:r>
            <a:r>
              <a:rPr lang="de-DE" sz="1300" dirty="0"/>
              <a:t> offline </a:t>
            </a:r>
            <a:r>
              <a:rPr lang="de-DE" sz="1300" dirty="0" err="1"/>
              <a:t>usage</a:t>
            </a:r>
            <a:r>
              <a:rPr lang="de-DE" sz="1300" dirty="0"/>
              <a:t>.</a:t>
            </a:r>
          </a:p>
          <a:p>
            <a:endParaRPr lang="de-DE" sz="1300" dirty="0"/>
          </a:p>
          <a:p>
            <a:r>
              <a:rPr lang="de-DE" sz="1300" dirty="0" err="1"/>
              <a:t>Our</a:t>
            </a:r>
            <a:r>
              <a:rPr lang="de-DE" sz="1300" dirty="0"/>
              <a:t> </a:t>
            </a:r>
            <a:r>
              <a:rPr lang="de-DE" sz="1300" dirty="0" err="1"/>
              <a:t>task</a:t>
            </a:r>
            <a:r>
              <a:rPr lang="de-DE" sz="1300" dirty="0"/>
              <a:t>: Connect </a:t>
            </a:r>
            <a:r>
              <a:rPr lang="de-DE" sz="1300" dirty="0" err="1"/>
              <a:t>farmers</a:t>
            </a:r>
            <a:r>
              <a:rPr lang="de-DE" sz="1300" dirty="0"/>
              <a:t>;</a:t>
            </a:r>
          </a:p>
          <a:p>
            <a:endParaRPr lang="de-DE" sz="1300" dirty="0"/>
          </a:p>
          <a:p>
            <a:r>
              <a:rPr lang="de-DE" sz="1300" dirty="0" err="1"/>
              <a:t>Machine</a:t>
            </a:r>
            <a:r>
              <a:rPr lang="de-DE" sz="1300" dirty="0"/>
              <a:t> </a:t>
            </a:r>
            <a:r>
              <a:rPr lang="de-DE" sz="1300" dirty="0" err="1"/>
              <a:t>connectors</a:t>
            </a:r>
            <a:r>
              <a:rPr lang="de-DE" sz="1300" dirty="0"/>
              <a:t> </a:t>
            </a:r>
            <a:r>
              <a:rPr lang="de-DE" sz="1300" dirty="0" err="1"/>
              <a:t>done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others</a:t>
            </a:r>
            <a:r>
              <a:rPr lang="de-DE" sz="1300" dirty="0"/>
              <a:t> (</a:t>
            </a:r>
            <a:r>
              <a:rPr lang="de-DE" sz="1300" dirty="0" err="1"/>
              <a:t>though</a:t>
            </a:r>
            <a:r>
              <a:rPr lang="de-DE" sz="1300" dirty="0"/>
              <a:t> </a:t>
            </a:r>
            <a:r>
              <a:rPr lang="de-DE" sz="1300" dirty="0" err="1"/>
              <a:t>we</a:t>
            </a:r>
            <a:r>
              <a:rPr lang="de-DE" sz="1300" dirty="0"/>
              <a:t> </a:t>
            </a:r>
            <a:r>
              <a:rPr lang="de-DE" sz="1300" dirty="0" err="1"/>
              <a:t>try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get</a:t>
            </a:r>
            <a:r>
              <a:rPr lang="de-DE" sz="1300" dirty="0"/>
              <a:t> </a:t>
            </a:r>
            <a:r>
              <a:rPr lang="de-DE" sz="1300" dirty="0" err="1"/>
              <a:t>things</a:t>
            </a:r>
            <a:r>
              <a:rPr lang="de-DE" sz="1300" dirty="0"/>
              <a:t> </a:t>
            </a:r>
            <a:r>
              <a:rPr lang="de-DE" sz="1300" dirty="0" err="1"/>
              <a:t>compatible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each</a:t>
            </a:r>
            <a:r>
              <a:rPr lang="de-DE" sz="1300" dirty="0"/>
              <a:t> </a:t>
            </a:r>
            <a:r>
              <a:rPr lang="de-DE" sz="1300" dirty="0" err="1"/>
              <a:t>other</a:t>
            </a:r>
            <a:r>
              <a:rPr lang="de-DE" sz="1300" dirty="0"/>
              <a:t>)</a:t>
            </a:r>
          </a:p>
          <a:p>
            <a:endParaRPr lang="de-DE" sz="1300" dirty="0"/>
          </a:p>
          <a:p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retail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consulting</a:t>
            </a:r>
            <a:r>
              <a:rPr lang="de-DE" sz="1300" dirty="0"/>
              <a:t> </a:t>
            </a:r>
            <a:r>
              <a:rPr lang="de-DE" sz="1300" dirty="0" err="1"/>
              <a:t>partners</a:t>
            </a:r>
            <a:r>
              <a:rPr lang="de-DE" sz="1300" dirty="0"/>
              <a:t>: Additional </a:t>
            </a:r>
            <a:r>
              <a:rPr lang="de-DE" sz="1300" dirty="0" err="1"/>
              <a:t>functionality</a:t>
            </a:r>
            <a:r>
              <a:rPr lang="de-DE" sz="1300" dirty="0"/>
              <a:t> (</a:t>
            </a:r>
            <a:r>
              <a:rPr lang="de-DE" sz="1300" dirty="0" err="1"/>
              <a:t>advanced</a:t>
            </a:r>
            <a:r>
              <a:rPr lang="de-DE" sz="1300" dirty="0"/>
              <a:t> </a:t>
            </a:r>
            <a:r>
              <a:rPr lang="de-DE" sz="1300" dirty="0" err="1"/>
              <a:t>search</a:t>
            </a:r>
            <a:r>
              <a:rPr lang="de-DE" sz="1300" dirty="0"/>
              <a:t>, </a:t>
            </a:r>
            <a:r>
              <a:rPr lang="de-DE" sz="1300" dirty="0" err="1"/>
              <a:t>data</a:t>
            </a:r>
            <a:r>
              <a:rPr lang="de-DE" sz="1300" dirty="0"/>
              <a:t> </a:t>
            </a:r>
            <a:r>
              <a:rPr lang="de-DE" sz="1300" dirty="0" err="1"/>
              <a:t>transformation</a:t>
            </a:r>
            <a:r>
              <a:rPr lang="de-DE" sz="1300" dirty="0"/>
              <a:t> etc.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semantic</a:t>
            </a:r>
            <a:r>
              <a:rPr lang="de-DE" sz="1300" dirty="0"/>
              <a:t> </a:t>
            </a:r>
            <a:r>
              <a:rPr lang="de-DE" sz="1300" dirty="0" err="1"/>
              <a:t>technology</a:t>
            </a:r>
            <a:r>
              <a:rPr lang="de-DE" sz="1300" dirty="0"/>
              <a:t>; </a:t>
            </a:r>
            <a:r>
              <a:rPr lang="de-DE" sz="1300" dirty="0" err="1"/>
              <a:t>developed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DFKI)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B595-7816-41F3-8235-A7AB51B7CD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53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90739-D9FA-45AF-ACD4-F29BD88D5ED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00F7-D955-46AE-970C-8C0231824B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74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4514-34DA-43D5-B58F-8E3E6B6DD1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2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2725" y="557213"/>
            <a:ext cx="1990725" cy="420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557213"/>
            <a:ext cx="5819775" cy="420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9D03-B88D-49C5-A8A3-A0DAF5EAB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45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9D03-B88D-49C5-A8A3-A0DAF5EAB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2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00F7-D955-46AE-970C-8C0231824B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A4C0-A025-4AE7-BD65-054B583902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8995-4D11-41EC-9004-DA8B2A0A6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94137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484313"/>
            <a:ext cx="3895725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6E46-8F9D-4943-A370-62ACF78BBE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79E7-4FD7-4FA3-A8C7-056A352B7A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7DA1-4C61-4E82-B32B-ACE1335C3F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9A46-400B-491C-83A6-D6A149EB7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A4C0-A025-4AE7-BD65-054B583902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97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6451-1F44-435D-BC2C-9DC7B310FE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D07A-D3CF-4B0D-93E5-ED1AA0349F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4514-34DA-43D5-B58F-8E3E6B6DD1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2725" y="557213"/>
            <a:ext cx="1990725" cy="420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557213"/>
            <a:ext cx="5819775" cy="420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9D03-B88D-49C5-A8A3-A0DAF5EAB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9D03-B88D-49C5-A8A3-A0DAF5EAB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25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8995-4D11-41EC-9004-DA8B2A0A6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30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091125"/>
            <a:ext cx="1374228" cy="6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8995-4D11-41EC-9004-DA8B2A0A6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4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94137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484313"/>
            <a:ext cx="3895725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6E46-8F9D-4943-A370-62ACF78BBE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79E7-4FD7-4FA3-A8C7-056A352B7A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68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7DA1-4C61-4E82-B32B-ACE1335C3F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61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9A46-400B-491C-83A6-D6A149EB7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4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6451-1F44-435D-BC2C-9DC7B310FE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D07A-D3CF-4B0D-93E5-ED1AA0349F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6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97352"/>
            <a:ext cx="4127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fld id="{32645FC2-293B-4B8F-95F8-F58583D233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3" name="Picture 17" descr="halm_balken_27"/>
          <p:cNvPicPr>
            <a:picLocks noChangeAspect="1" noChangeArrowheads="1"/>
          </p:cNvPicPr>
          <p:nvPr/>
        </p:nvPicPr>
        <p:blipFill>
          <a:blip r:embed="rId14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5"/>
              </a:buBlip>
              <a:defRPr/>
            </a:pPr>
            <a:endParaRPr lang="de-DE" sz="1600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051721" y="6597352"/>
            <a:ext cx="63089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900" dirty="0"/>
              <a:t>	</a:t>
            </a:r>
            <a:r>
              <a:rPr lang="de-DE" sz="900" dirty="0" smtClean="0"/>
              <a:t>		</a:t>
            </a:r>
            <a:r>
              <a:rPr lang="de-DE" sz="900" smtClean="0"/>
              <a:t>© 2010-2013 IIS</a:t>
            </a:r>
            <a:endParaRPr lang="de-DE" sz="900" dirty="0"/>
          </a:p>
        </p:txBody>
      </p:sp>
      <p:pic>
        <p:nvPicPr>
          <p:cNvPr id="10" name="Picture 2" descr="D:\Aktuell\Vorlesungen\_WS_0910\_Sonstiges\Paper GIL\logo_iis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" y="6381328"/>
            <a:ext cx="944442" cy="4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97352"/>
            <a:ext cx="4127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fld id="{32645FC2-293B-4B8F-95F8-F58583D233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6"/>
              </a:buBlip>
              <a:defRPr/>
            </a:pPr>
            <a:endParaRPr lang="de-DE" sz="1600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051721" y="6597352"/>
            <a:ext cx="63089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900" dirty="0"/>
              <a:t>	</a:t>
            </a:r>
            <a:r>
              <a:rPr lang="de-DE" sz="900" dirty="0" smtClean="0"/>
              <a:t>		</a:t>
            </a:r>
            <a:r>
              <a:rPr lang="de-DE" sz="900" smtClean="0"/>
              <a:t>© 2010-2013 IIS</a:t>
            </a:r>
            <a:endParaRPr lang="de-DE" sz="900" dirty="0"/>
          </a:p>
        </p:txBody>
      </p:sp>
      <p:pic>
        <p:nvPicPr>
          <p:cNvPr id="8" name="Picture 2" descr="D:\Aktuell\Vorlesungen\_WS_0910\_Sonstiges\Paper GIL\logo_iis.ti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" y="6381328"/>
            <a:ext cx="944442" cy="4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wmf"/><Relationship Id="rId11" Type="http://schemas.openxmlformats.org/officeDocument/2006/relationships/image" Target="../media/image27.tiff"/><Relationship Id="rId5" Type="http://schemas.openxmlformats.org/officeDocument/2006/relationships/image" Target="../media/image10.tiff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11.wmf"/><Relationship Id="rId12" Type="http://schemas.openxmlformats.org/officeDocument/2006/relationships/image" Target="../media/image2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4.tif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wmf"/><Relationship Id="rId11" Type="http://schemas.openxmlformats.org/officeDocument/2006/relationships/image" Target="../media/image16.jpeg"/><Relationship Id="rId5" Type="http://schemas.openxmlformats.org/officeDocument/2006/relationships/image" Target="../media/image10.tif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1.wm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10.tiff"/><Relationship Id="rId3" Type="http://schemas.openxmlformats.org/officeDocument/2006/relationships/image" Target="../media/image21.jpeg"/><Relationship Id="rId7" Type="http://schemas.openxmlformats.org/officeDocument/2006/relationships/image" Target="../media/image11.wmf"/><Relationship Id="rId12" Type="http://schemas.openxmlformats.org/officeDocument/2006/relationships/image" Target="../media/image2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6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1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png"/><Relationship Id="rId1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jpeg"/><Relationship Id="rId15" Type="http://schemas.openxmlformats.org/officeDocument/2006/relationships/image" Target="../media/image21.jpeg"/><Relationship Id="rId10" Type="http://schemas.openxmlformats.org/officeDocument/2006/relationships/image" Target="../media/image11.wmf"/><Relationship Id="rId4" Type="http://schemas.openxmlformats.org/officeDocument/2006/relationships/image" Target="../media/image31.tiff"/><Relationship Id="rId9" Type="http://schemas.microsoft.com/office/2007/relationships/hdphoto" Target="../media/hdphoto2.wdp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 descr="iGreen_logo_cmyk_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76672"/>
            <a:ext cx="521176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hteck 41"/>
          <p:cNvSpPr>
            <a:spLocks noChangeArrowheads="1"/>
          </p:cNvSpPr>
          <p:nvPr/>
        </p:nvSpPr>
        <p:spPr bwMode="auto">
          <a:xfrm>
            <a:off x="2195736" y="2924944"/>
            <a:ext cx="67531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smtClean="0">
              <a:ea typeface="ＭＳ Ｐゴシック"/>
              <a:cs typeface="ＭＳ Ｐゴシック"/>
            </a:endParaRPr>
          </a:p>
          <a:p>
            <a:endParaRPr lang="en-US" sz="2800">
              <a:ea typeface="ＭＳ Ｐゴシック"/>
              <a:cs typeface="ＭＳ Ｐゴシック"/>
            </a:endParaRPr>
          </a:p>
          <a:p>
            <a:r>
              <a:rPr lang="en-US" sz="3600" smtClean="0">
                <a:ea typeface="ＭＳ Ｐゴシック"/>
                <a:cs typeface="ＭＳ Ｐゴシック"/>
              </a:rPr>
              <a:t>      iGreen Konnektoren</a:t>
            </a:r>
            <a:endParaRPr lang="en-US" sz="36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183" y="6115609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2" descr="D:\Aktuell_rodrian\Vorlesungen\_SS_10\_Sonstiges\Logo iis\logo_i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047"/>
            <a:ext cx="2232248" cy="10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092280" y="6118042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701229"/>
            <a:ext cx="7942263" cy="1215603"/>
          </a:xfrm>
        </p:spPr>
        <p:txBody>
          <a:bodyPr/>
          <a:lstStyle/>
          <a:p>
            <a:r>
              <a:rPr lang="de-DE" smtClean="0"/>
              <a:t>Minimaler iGreen-Node:</a:t>
            </a:r>
            <a:br>
              <a:rPr lang="de-DE" smtClean="0"/>
            </a:br>
            <a:r>
              <a:rPr lang="de-DE" smtClean="0"/>
              <a:t>Deckt essentielle </a:t>
            </a:r>
            <a:br>
              <a:rPr lang="de-DE" smtClean="0"/>
            </a:br>
            <a:r>
              <a:rPr lang="de-DE" smtClean="0"/>
              <a:t>Basisfunktionen ab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3995936" y="1412776"/>
            <a:ext cx="2376488" cy="1288107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alibri" pitchFamily="34" charset="0"/>
              </a:rPr>
              <a:t>Ontologieserver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: Dokumenttyp (Informationselement, Klasse)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6516216" y="1412776"/>
            <a:ext cx="2376488" cy="1288107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alibri" pitchFamily="34" charset="0"/>
              </a:rPr>
              <a:t>Ontologieserver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Vokabular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(Begriffe)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95536" y="3140968"/>
            <a:ext cx="4824536" cy="316835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83568" y="3501008"/>
            <a:ext cx="2016224" cy="2520280"/>
            <a:chOff x="687370" y="3068960"/>
            <a:chExt cx="2084430" cy="2242107"/>
          </a:xfrm>
          <a:solidFill>
            <a:schemeClr val="bg1">
              <a:lumMod val="95000"/>
            </a:schemeClr>
          </a:solidFill>
        </p:grpSpPr>
        <p:sp>
          <p:nvSpPr>
            <p:cNvPr id="18" name="Ellipse 17"/>
            <p:cNvSpPr/>
            <p:nvPr/>
          </p:nvSpPr>
          <p:spPr bwMode="auto">
            <a:xfrm>
              <a:off x="687370" y="506853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689548" y="3195426"/>
              <a:ext cx="2078450" cy="1994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687370" y="306896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cxnSp>
          <p:nvCxnSpPr>
            <p:cNvPr id="21" name="Gerade Verbindung 20"/>
            <p:cNvCxnSpPr>
              <a:stCxn id="20" idx="6"/>
              <a:endCxn id="18" idx="6"/>
            </p:cNvCxnSpPr>
            <p:nvPr/>
          </p:nvCxnSpPr>
          <p:spPr bwMode="auto">
            <a:xfrm>
              <a:off x="277180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Gerade Verbindung 21"/>
            <p:cNvCxnSpPr>
              <a:stCxn id="20" idx="2"/>
              <a:endCxn id="18" idx="2"/>
            </p:cNvCxnSpPr>
            <p:nvPr/>
          </p:nvCxnSpPr>
          <p:spPr bwMode="auto">
            <a:xfrm>
              <a:off x="68737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Abgerundetes Rechteck 24"/>
          <p:cNvSpPr/>
          <p:nvPr/>
        </p:nvSpPr>
        <p:spPr>
          <a:xfrm>
            <a:off x="2915816" y="3501008"/>
            <a:ext cx="1944216" cy="2520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Kommunikation</a:t>
            </a: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99951" y="3573016"/>
            <a:ext cx="9957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>
                <a:latin typeface="Calibri" pitchFamily="34" charset="0"/>
              </a:rPr>
              <a:t>Speicher</a:t>
            </a:r>
          </a:p>
        </p:txBody>
      </p:sp>
      <p:sp>
        <p:nvSpPr>
          <p:cNvPr id="36" name="Inhaltsplatzhalter 19"/>
          <p:cNvSpPr>
            <a:spLocks noGrp="1"/>
          </p:cNvSpPr>
          <p:nvPr>
            <p:ph idx="1"/>
          </p:nvPr>
        </p:nvSpPr>
        <p:spPr>
          <a:xfrm>
            <a:off x="5580112" y="3573016"/>
            <a:ext cx="3333378" cy="2808783"/>
          </a:xfrm>
        </p:spPr>
        <p:txBody>
          <a:bodyPr/>
          <a:lstStyle/>
          <a:p>
            <a:r>
              <a:rPr lang="de-DE" dirty="0" smtClean="0"/>
              <a:t>Kommunikation </a:t>
            </a:r>
            <a:r>
              <a:rPr lang="de-DE" smtClean="0"/>
              <a:t>gemäß spezifizierten Konzepten</a:t>
            </a:r>
            <a:endParaRPr lang="de-DE" dirty="0" smtClean="0"/>
          </a:p>
          <a:p>
            <a:endParaRPr lang="de-DE" smtClean="0"/>
          </a:p>
          <a:p>
            <a:r>
              <a:rPr lang="de-DE" smtClean="0"/>
              <a:t>Speicher </a:t>
            </a:r>
            <a:r>
              <a:rPr lang="de-DE" dirty="0" smtClean="0"/>
              <a:t>hält nach Bedarf die relevanten </a:t>
            </a:r>
            <a:r>
              <a:rPr lang="de-DE" smtClean="0"/>
              <a:t>Daten bereit</a:t>
            </a:r>
            <a:endParaRPr lang="de-DE" dirty="0" smtClean="0"/>
          </a:p>
          <a:p>
            <a:endParaRPr lang="de-DE" smtClean="0"/>
          </a:p>
          <a:p>
            <a:r>
              <a:rPr lang="de-DE" smtClean="0"/>
              <a:t>iGreen </a:t>
            </a:r>
            <a:r>
              <a:rPr lang="de-DE"/>
              <a:t>Nodes beziehen sich auf online verfügbare Ontologie-Dienste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366818" y="270892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/>
              <a:t>m</a:t>
            </a:r>
            <a:r>
              <a:rPr lang="de-DE" sz="1800" smtClean="0"/>
              <a:t>inimaler iGreen </a:t>
            </a:r>
            <a:r>
              <a:rPr lang="de-DE" sz="1800" dirty="0" err="1" smtClean="0"/>
              <a:t>Node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653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Kommunikationskonzept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484312"/>
            <a:ext cx="7942262" cy="3960911"/>
          </a:xfrm>
        </p:spPr>
        <p:txBody>
          <a:bodyPr/>
          <a:lstStyle/>
          <a:p>
            <a:r>
              <a:rPr lang="de-DE" sz="1800" u="sng" dirty="0" err="1" smtClean="0"/>
              <a:t>iGreen</a:t>
            </a:r>
            <a:r>
              <a:rPr lang="de-DE" sz="1800" u="sng" dirty="0" smtClean="0"/>
              <a:t> Messaging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 smtClean="0"/>
              <a:t>Versand von Nachrichten (Dokumenten), vom Sender veranlasst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Volle Datenhoheit (der Sender entscheidet, was verschickt wird)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Asynchron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Bekanntes Paradigma!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Adresse des Empfängers muss dem Sender bekannt sein</a:t>
            </a:r>
          </a:p>
          <a:p>
            <a:pPr lvl="1">
              <a:buNone/>
            </a:pPr>
            <a:endParaRPr lang="de-DE" smtClean="0"/>
          </a:p>
          <a:p>
            <a:pPr lvl="1">
              <a:buNone/>
            </a:pPr>
            <a:endParaRPr lang="de-DE" dirty="0" smtClean="0"/>
          </a:p>
          <a:p>
            <a:r>
              <a:rPr lang="de-DE" sz="1800" u="sng" dirty="0" err="1" smtClean="0"/>
              <a:t>iGreen</a:t>
            </a:r>
            <a:r>
              <a:rPr lang="de-DE" sz="1800" u="sng" dirty="0" smtClean="0"/>
              <a:t> Synchronisierung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 dirty="0" smtClean="0"/>
              <a:t>Gemeinsamer Datenraum für mehrere Teilnehmer 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Synchronisierung je nach Netzverfügbarkeit ohne Zutun des Benutzers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Transparente Realisierung der online-/offline-Funktionalität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Erweiterung: </a:t>
            </a:r>
            <a:r>
              <a:rPr lang="de-DE" dirty="0" err="1" smtClean="0"/>
              <a:t>Kaskadierende</a:t>
            </a:r>
            <a:r>
              <a:rPr lang="de-DE" dirty="0" smtClean="0"/>
              <a:t> Struktur zur optimierten Ressourcennutzung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7308304" y="4149080"/>
            <a:ext cx="1276746" cy="628791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6588224" y="1916832"/>
            <a:ext cx="1978226" cy="93610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557213"/>
            <a:ext cx="8229922" cy="855662"/>
          </a:xfrm>
        </p:spPr>
        <p:txBody>
          <a:bodyPr/>
          <a:lstStyle/>
          <a:p>
            <a:r>
              <a:rPr lang="de-DE" smtClean="0"/>
              <a:t>Verschiedene Einsatzbedingungen </a:t>
            </a:r>
            <a:r>
              <a:rPr lang="de-DE" smtClean="0">
                <a:sym typeface="Wingdings" pitchFamily="2" charset="2"/>
              </a:rPr>
              <a:t>stellen </a:t>
            </a:r>
            <a:r>
              <a:rPr lang="de-DE" smtClean="0"/>
              <a:t>unterschiedliche Anforderungen an die Informationsknoten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0218" y="1484312"/>
            <a:ext cx="7942262" cy="5185047"/>
          </a:xfrm>
        </p:spPr>
        <p:txBody>
          <a:bodyPr/>
          <a:lstStyle/>
          <a:p>
            <a:pPr marL="800100" lvl="2" indent="0">
              <a:spcAft>
                <a:spcPts val="1200"/>
              </a:spcAft>
              <a:buNone/>
            </a:pPr>
            <a:endParaRPr lang="de-DE" sz="1800" smtClean="0"/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 smtClean="0"/>
              <a:t>Jeder </a:t>
            </a:r>
            <a:r>
              <a:rPr lang="de-DE" sz="1800" dirty="0" smtClean="0"/>
              <a:t>Knoten muss Daten austauschen und </a:t>
            </a:r>
            <a:r>
              <a:rPr lang="de-DE" sz="1800" smtClean="0"/>
              <a:t>speichern können.</a:t>
            </a:r>
          </a:p>
          <a:p>
            <a:pPr marL="800100" lvl="2" indent="0">
              <a:spcAft>
                <a:spcPts val="1200"/>
              </a:spcAft>
              <a:buNone/>
            </a:pPr>
            <a:endParaRPr lang="de-DE" sz="800" dirty="0" smtClean="0"/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 dirty="0" smtClean="0"/>
              <a:t>Landwirte agieren im Feld: Karten, Fakten, Handlungsempfehlungen müssen mobil </a:t>
            </a:r>
            <a:r>
              <a:rPr lang="de-DE" sz="1800" smtClean="0"/>
              <a:t>verfügbar sein.</a:t>
            </a:r>
            <a:endParaRPr lang="de-DE" sz="1800" dirty="0" smtClean="0"/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 dirty="0" smtClean="0"/>
              <a:t>Mobilverbindungen sind nicht überall vorhanden: </a:t>
            </a:r>
            <a:r>
              <a:rPr lang="de-DE" sz="1800" smtClean="0"/>
              <a:t>Kombinierte online/offline Lösungen sind unabdingbar.</a:t>
            </a:r>
            <a:endParaRPr lang="de-DE" sz="1800" dirty="0" smtClean="0"/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 dirty="0" smtClean="0"/>
              <a:t>Maschinenflotten müssen herstellerübergreifend Daten austauschen, untereinander und mit </a:t>
            </a:r>
            <a:r>
              <a:rPr lang="de-DE" sz="1800" smtClean="0"/>
              <a:t>dem Betrieb.</a:t>
            </a:r>
          </a:p>
          <a:p>
            <a:pPr marL="800100" lvl="2" indent="0">
              <a:spcAft>
                <a:spcPts val="1200"/>
              </a:spcAft>
              <a:buNone/>
            </a:pPr>
            <a:endParaRPr lang="de-DE" sz="800" dirty="0" smtClean="0"/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/>
              <a:t>Die Beratung muss Daten und Wissen mit ihren Systemen verknüpfen. </a:t>
            </a:r>
          </a:p>
          <a:p>
            <a:pPr marL="800100" lvl="2" indent="0">
              <a:spcAft>
                <a:spcPts val="1200"/>
              </a:spcAft>
              <a:buNone/>
            </a:pPr>
            <a:r>
              <a:rPr lang="de-DE" sz="1800"/>
              <a:t>Der Handel braucht die Integration mit vorhandenen </a:t>
            </a:r>
            <a:r>
              <a:rPr lang="de-DE" sz="1800" smtClean="0"/>
              <a:t>ERP-Systemen.</a:t>
            </a:r>
            <a:endParaRPr lang="de-DE" sz="2000" dirty="0" smtClean="0"/>
          </a:p>
          <a:p>
            <a:pPr>
              <a:spcAft>
                <a:spcPts val="1200"/>
              </a:spcAft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8310"/>
            <a:ext cx="1336579" cy="8906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38310"/>
            <a:ext cx="327575" cy="5314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VL_landw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6342"/>
            <a:ext cx="456667" cy="4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>
            <a:stCxn id="11" idx="3"/>
            <a:endCxn id="12" idx="7"/>
          </p:cNvCxnSpPr>
          <p:nvPr/>
        </p:nvCxnSpPr>
        <p:spPr>
          <a:xfrm flipH="1">
            <a:off x="877597" y="3816229"/>
            <a:ext cx="347179" cy="32154"/>
          </a:xfrm>
          <a:prstGeom prst="straightConnector1">
            <a:avLst/>
          </a:prstGeom>
          <a:ln w="28575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1187624" y="3573016"/>
            <a:ext cx="354504" cy="280447"/>
            <a:chOff x="1187624" y="3402806"/>
            <a:chExt cx="354504" cy="280447"/>
          </a:xfrm>
        </p:grpSpPr>
        <p:sp>
          <p:nvSpPr>
            <p:cNvPr id="10" name="Ellipse 9"/>
            <p:cNvSpPr/>
            <p:nvPr/>
          </p:nvSpPr>
          <p:spPr>
            <a:xfrm>
              <a:off x="1288438" y="3402806"/>
              <a:ext cx="253690" cy="254253"/>
            </a:xfrm>
            <a:prstGeom prst="ellipse">
              <a:avLst/>
            </a:prstGeom>
            <a:solidFill>
              <a:srgbClr val="005B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187624" y="3429000"/>
              <a:ext cx="253690" cy="254253"/>
            </a:xfrm>
            <a:prstGeom prst="ellipse">
              <a:avLst/>
            </a:prstGeom>
            <a:solidFill>
              <a:srgbClr val="4FB1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Ellipse 11"/>
          <p:cNvSpPr/>
          <p:nvPr/>
        </p:nvSpPr>
        <p:spPr>
          <a:xfrm>
            <a:off x="661059" y="3811149"/>
            <a:ext cx="253690" cy="254253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508898" cy="3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>
            <a:stCxn id="24" idx="1"/>
            <a:endCxn id="12" idx="5"/>
          </p:cNvCxnSpPr>
          <p:nvPr/>
        </p:nvCxnSpPr>
        <p:spPr>
          <a:xfrm flipH="1" flipV="1">
            <a:off x="877597" y="4028168"/>
            <a:ext cx="347179" cy="86138"/>
          </a:xfrm>
          <a:prstGeom prst="straightConnector1">
            <a:avLst/>
          </a:prstGeom>
          <a:ln w="28575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971600" y="5517232"/>
            <a:ext cx="483321" cy="648072"/>
            <a:chOff x="7164288" y="3933056"/>
            <a:chExt cx="483321" cy="648072"/>
          </a:xfrm>
        </p:grpSpPr>
        <p:sp>
          <p:nvSpPr>
            <p:cNvPr id="19" name="Ellipse 18"/>
            <p:cNvSpPr/>
            <p:nvPr/>
          </p:nvSpPr>
          <p:spPr>
            <a:xfrm>
              <a:off x="7164288" y="3933056"/>
              <a:ext cx="483321" cy="45689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236296" y="4221088"/>
              <a:ext cx="359242" cy="360040"/>
            </a:xfrm>
            <a:prstGeom prst="ellipse">
              <a:avLst/>
            </a:prstGeom>
            <a:solidFill>
              <a:srgbClr val="005B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Ellipse 23"/>
          <p:cNvSpPr/>
          <p:nvPr/>
        </p:nvSpPr>
        <p:spPr>
          <a:xfrm>
            <a:off x="1187624" y="4077072"/>
            <a:ext cx="253690" cy="254253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5" descr="C:\Users\Rodrian\Downloads\LieberGott\mähdrescherneu_small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4D9DB"/>
              </a:clrFrom>
              <a:clrTo>
                <a:srgbClr val="D4D9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686576" cy="3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611560" y="2348880"/>
            <a:ext cx="4464496" cy="3816424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755576" y="3501008"/>
            <a:ext cx="2016224" cy="2520280"/>
            <a:chOff x="687370" y="3068960"/>
            <a:chExt cx="2084430" cy="2242107"/>
          </a:xfrm>
          <a:solidFill>
            <a:schemeClr val="bg1">
              <a:lumMod val="95000"/>
            </a:schemeClr>
          </a:solidFill>
        </p:grpSpPr>
        <p:sp>
          <p:nvSpPr>
            <p:cNvPr id="38" name="Ellipse 37"/>
            <p:cNvSpPr/>
            <p:nvPr/>
          </p:nvSpPr>
          <p:spPr bwMode="auto">
            <a:xfrm>
              <a:off x="687370" y="506853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689548" y="3195426"/>
              <a:ext cx="2078450" cy="1994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687370" y="306896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cxnSp>
          <p:nvCxnSpPr>
            <p:cNvPr id="41" name="Gerade Verbindung 40"/>
            <p:cNvCxnSpPr>
              <a:stCxn id="40" idx="6"/>
              <a:endCxn id="38" idx="6"/>
            </p:cNvCxnSpPr>
            <p:nvPr/>
          </p:nvCxnSpPr>
          <p:spPr bwMode="auto">
            <a:xfrm>
              <a:off x="277180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Gerade Verbindung 41"/>
            <p:cNvCxnSpPr>
              <a:stCxn id="40" idx="2"/>
              <a:endCxn id="38" idx="2"/>
            </p:cNvCxnSpPr>
            <p:nvPr/>
          </p:nvCxnSpPr>
          <p:spPr bwMode="auto">
            <a:xfrm>
              <a:off x="68737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Konfiguration / Erweiterung der iGreen-Knoten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0" name="Inhaltsplatzhalter 19"/>
          <p:cNvSpPr>
            <a:spLocks noGrp="1"/>
          </p:cNvSpPr>
          <p:nvPr>
            <p:ph idx="4294967295"/>
          </p:nvPr>
        </p:nvSpPr>
        <p:spPr>
          <a:xfrm>
            <a:off x="5508104" y="1845394"/>
            <a:ext cx="3333750" cy="4679950"/>
          </a:xfrm>
        </p:spPr>
        <p:txBody>
          <a:bodyPr/>
          <a:lstStyle/>
          <a:p>
            <a:r>
              <a:rPr lang="de-DE" smtClean="0"/>
              <a:t>Kommunikationsmodule nach Bedarf</a:t>
            </a:r>
            <a:endParaRPr lang="de-DE" dirty="0" smtClean="0"/>
          </a:p>
          <a:p>
            <a:endParaRPr lang="de-DE" smtClean="0"/>
          </a:p>
          <a:p>
            <a:r>
              <a:rPr lang="de-DE" smtClean="0"/>
              <a:t>Speicher </a:t>
            </a:r>
            <a:r>
              <a:rPr lang="de-DE" dirty="0" smtClean="0"/>
              <a:t>hält nach Bedarf die relevanten Daten bereit</a:t>
            </a:r>
          </a:p>
          <a:p>
            <a:pPr lvl="1"/>
            <a:r>
              <a:rPr lang="de-DE" dirty="0" smtClean="0"/>
              <a:t>Karten (Geobezogene Daten)</a:t>
            </a:r>
          </a:p>
          <a:p>
            <a:pPr lvl="2"/>
            <a:r>
              <a:rPr lang="de-DE" dirty="0" smtClean="0"/>
              <a:t>Luftbilder</a:t>
            </a:r>
          </a:p>
          <a:p>
            <a:pPr lvl="2"/>
            <a:r>
              <a:rPr lang="de-DE" dirty="0" smtClean="0"/>
              <a:t>Vektordaten/Fakten</a:t>
            </a:r>
          </a:p>
          <a:p>
            <a:pPr lvl="1"/>
            <a:r>
              <a:rPr lang="de-DE" dirty="0" smtClean="0"/>
              <a:t>Dokumente</a:t>
            </a:r>
          </a:p>
          <a:p>
            <a:pPr lvl="2"/>
            <a:r>
              <a:rPr lang="de-DE" dirty="0" smtClean="0"/>
              <a:t>Kollektion von Fakten</a:t>
            </a:r>
          </a:p>
          <a:p>
            <a:pPr lvl="1"/>
            <a:r>
              <a:rPr lang="de-DE" dirty="0" smtClean="0"/>
              <a:t>Einzelfakten in universeller Darstellung</a:t>
            </a:r>
          </a:p>
          <a:p>
            <a:pPr lvl="1"/>
            <a:r>
              <a:rPr lang="de-DE" dirty="0" smtClean="0"/>
              <a:t>Abfrage- und Auswertemöglichkeiten</a:t>
            </a:r>
          </a:p>
          <a:p>
            <a:endParaRPr lang="de-DE" smtClean="0"/>
          </a:p>
          <a:p>
            <a:r>
              <a:rPr lang="de-DE" smtClean="0"/>
              <a:t>Spezifische </a:t>
            </a:r>
            <a:r>
              <a:rPr lang="de-DE" dirty="0" smtClean="0"/>
              <a:t>Applikationen werden bei Bedarf </a:t>
            </a:r>
            <a:r>
              <a:rPr lang="de-DE" smtClean="0"/>
              <a:t>in den Node </a:t>
            </a:r>
            <a:r>
              <a:rPr lang="de-DE" dirty="0" smtClean="0"/>
              <a:t>integriert</a:t>
            </a:r>
          </a:p>
          <a:p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987824" y="3501008"/>
            <a:ext cx="1944216" cy="2520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Kommunikation</a:t>
            </a: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79712" y="197954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iGreen</a:t>
            </a:r>
            <a:r>
              <a:rPr lang="de-DE" sz="1800" dirty="0" smtClean="0"/>
              <a:t> </a:t>
            </a:r>
            <a:r>
              <a:rPr lang="de-DE" sz="1800" dirty="0" err="1" smtClean="0"/>
              <a:t>Node</a:t>
            </a:r>
            <a:endParaRPr lang="de-DE" sz="1800" dirty="0"/>
          </a:p>
        </p:txBody>
      </p:sp>
      <p:sp>
        <p:nvSpPr>
          <p:cNvPr id="21" name="Textfeld 20"/>
          <p:cNvSpPr txBox="1"/>
          <p:nvPr/>
        </p:nvSpPr>
        <p:spPr>
          <a:xfrm>
            <a:off x="3059832" y="4201343"/>
            <a:ext cx="1800200" cy="307777"/>
          </a:xfrm>
          <a:prstGeom prst="rect">
            <a:avLst/>
          </a:prstGeom>
          <a:gradFill>
            <a:gsLst>
              <a:gs pos="0">
                <a:srgbClr val="3C6599"/>
              </a:gs>
              <a:gs pos="100000">
                <a:srgbClr val="3C6599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059832" y="4674622"/>
            <a:ext cx="1800200" cy="307777"/>
          </a:xfrm>
          <a:prstGeom prst="rect">
            <a:avLst/>
          </a:prstGeom>
          <a:gradFill>
            <a:gsLst>
              <a:gs pos="0">
                <a:srgbClr val="A32B1B"/>
              </a:gs>
              <a:gs pos="100000">
                <a:srgbClr val="A32B1B">
                  <a:lumMod val="40000"/>
                  <a:lumOff val="60000"/>
                </a:srgb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Synchronisation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27584" y="2619490"/>
            <a:ext cx="1152128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200">
                <a:solidFill>
                  <a:schemeClr val="lt1"/>
                </a:solidFill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5pPr>
            <a:lvl6pPr>
              <a:defRPr sz="1800">
                <a:solidFill>
                  <a:schemeClr val="lt1"/>
                </a:solidFill>
                <a:latin typeface="+mn-lt"/>
              </a:defRPr>
            </a:lvl6pPr>
            <a:lvl7pPr>
              <a:defRPr sz="1800">
                <a:solidFill>
                  <a:schemeClr val="lt1"/>
                </a:solidFill>
                <a:latin typeface="+mn-lt"/>
              </a:defRPr>
            </a:lvl7pPr>
            <a:lvl8pPr>
              <a:defRPr sz="1800">
                <a:solidFill>
                  <a:schemeClr val="lt1"/>
                </a:solidFill>
                <a:latin typeface="+mn-lt"/>
              </a:defRPr>
            </a:lvl8pPr>
            <a:lvl9pPr>
              <a:defRPr sz="1800"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de-DE" sz="1600" smtClean="0"/>
              <a:t>Appli-kation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2267744" y="2619490"/>
            <a:ext cx="1152128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8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sz="1600" smtClean="0"/>
              <a:t>Appli-kation</a:t>
            </a:r>
            <a:endParaRPr lang="de-DE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3707904" y="2628201"/>
            <a:ext cx="1152128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8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sz="1600" smtClean="0"/>
              <a:t>Appli-kation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827584" y="4201343"/>
            <a:ext cx="1872208" cy="307777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/>
              <a:t>Karten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27584" y="4705399"/>
            <a:ext cx="1872208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Dokumente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27584" y="5229200"/>
            <a:ext cx="1872208" cy="57606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40000"/>
                  <a:lumOff val="60000"/>
                </a:scheme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  <a:latin typeface="+mn-lt"/>
              </a:defRPr>
            </a:lvl5pPr>
            <a:lvl6pPr>
              <a:defRPr sz="1800">
                <a:solidFill>
                  <a:schemeClr val="dk1"/>
                </a:solidFill>
                <a:latin typeface="+mn-lt"/>
              </a:defRPr>
            </a:lvl6pPr>
            <a:lvl7pPr>
              <a:defRPr sz="1800">
                <a:solidFill>
                  <a:schemeClr val="dk1"/>
                </a:solidFill>
                <a:latin typeface="+mn-lt"/>
              </a:defRPr>
            </a:lvl7pPr>
            <a:lvl8pPr>
              <a:defRPr sz="1800">
                <a:solidFill>
                  <a:schemeClr val="dk1"/>
                </a:solidFill>
                <a:latin typeface="+mn-lt"/>
              </a:defRPr>
            </a:lvl8pPr>
            <a:lvl9pPr>
              <a:defRPr sz="1800"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Semantischer Speicher / Fakten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71959" y="3573016"/>
            <a:ext cx="9957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>
                <a:latin typeface="Calibri" pitchFamily="34" charset="0"/>
              </a:rPr>
              <a:t>Speicher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uiExpand="1" animBg="1"/>
      <p:bldP spid="22" grpId="0" uiExpand="1" animBg="1"/>
      <p:bldP spid="27" grpId="0" animBg="1"/>
      <p:bldP spid="26" grpId="0" animBg="1"/>
      <p:bldP spid="30" grpId="0" animBg="1"/>
      <p:bldP spid="23" grpId="0" uiExpand="1" animBg="1"/>
      <p:bldP spid="24" grpId="0" uiExpand="1" animBg="1"/>
      <p:bldP spid="25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727817" y="706255"/>
            <a:ext cx="1163435" cy="1030459"/>
          </a:xfrm>
          <a:prstGeom prst="ellipse">
            <a:avLst/>
          </a:prstGeom>
          <a:solidFill>
            <a:schemeClr val="bg2">
              <a:lumMod val="75000"/>
              <a:alpha val="10196"/>
            </a:schemeClr>
          </a:solidFill>
          <a:ln>
            <a:noFill/>
          </a:ln>
          <a:effectLst>
            <a:glow rad="1041400">
              <a:schemeClr val="bg2">
                <a:lumMod val="50000"/>
                <a:alpha val="43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Ellipse 99"/>
          <p:cNvSpPr/>
          <p:nvPr/>
        </p:nvSpPr>
        <p:spPr>
          <a:xfrm>
            <a:off x="6483699" y="854400"/>
            <a:ext cx="483321" cy="4568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729045" y="2822953"/>
            <a:ext cx="1163435" cy="1030459"/>
          </a:xfrm>
          <a:prstGeom prst="ellipse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173411" y="1705319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71600" y="4869160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881744" y="5566893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877359" y="4103930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9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08920"/>
            <a:ext cx="98739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BVL_landw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64" y="526047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>
            <a:stCxn id="52" idx="4"/>
            <a:endCxn id="81" idx="0"/>
          </p:cNvCxnSpPr>
          <p:nvPr/>
        </p:nvCxnSpPr>
        <p:spPr>
          <a:xfrm flipH="1">
            <a:off x="4032797" y="2727680"/>
            <a:ext cx="12382" cy="1242469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57" y="4115822"/>
            <a:ext cx="11811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80" y="5877272"/>
            <a:ext cx="933272" cy="6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7086129" y="451620"/>
            <a:ext cx="870247" cy="1146164"/>
            <a:chOff x="6548381" y="4728438"/>
            <a:chExt cx="870247" cy="1146164"/>
          </a:xfrm>
        </p:grpSpPr>
        <p:sp>
          <p:nvSpPr>
            <p:cNvPr id="18" name="Rechteck 17"/>
            <p:cNvSpPr/>
            <p:nvPr/>
          </p:nvSpPr>
          <p:spPr>
            <a:xfrm>
              <a:off x="6726398" y="4728438"/>
              <a:ext cx="6351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36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36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19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8381" y="4895972"/>
              <a:ext cx="870247" cy="9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0" name="Gerade Verbindung mit Pfeil 29"/>
          <p:cNvCxnSpPr>
            <a:stCxn id="81" idx="3"/>
            <a:endCxn id="57" idx="7"/>
          </p:cNvCxnSpPr>
          <p:nvPr/>
        </p:nvCxnSpPr>
        <p:spPr>
          <a:xfrm flipH="1">
            <a:off x="3410851" y="4277462"/>
            <a:ext cx="494935" cy="1289230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57" idx="2"/>
            <a:endCxn id="58" idx="5"/>
          </p:cNvCxnSpPr>
          <p:nvPr/>
        </p:nvCxnSpPr>
        <p:spPr>
          <a:xfrm flipH="1" flipV="1">
            <a:off x="2268095" y="5319384"/>
            <a:ext cx="836124" cy="374601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52" idx="7"/>
            <a:endCxn id="55" idx="2"/>
          </p:cNvCxnSpPr>
          <p:nvPr/>
        </p:nvCxnSpPr>
        <p:spPr>
          <a:xfrm flipV="1">
            <a:off x="4172190" y="1231158"/>
            <a:ext cx="2326255" cy="1189209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798028" y="573141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3865558" y="2367640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6498445" y="1051138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104219" y="5513965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1961463" y="5012071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3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6" y="1005690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BVL_landw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1" y="496212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llipse 50"/>
          <p:cNvSpPr/>
          <p:nvPr/>
        </p:nvSpPr>
        <p:spPr>
          <a:xfrm>
            <a:off x="2377701" y="1510944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51" idx="6"/>
            <a:endCxn id="52" idx="1"/>
          </p:cNvCxnSpPr>
          <p:nvPr/>
        </p:nvCxnSpPr>
        <p:spPr>
          <a:xfrm>
            <a:off x="2736943" y="1690964"/>
            <a:ext cx="1181225" cy="729403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1" y="1108469"/>
            <a:ext cx="1018955" cy="10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22" y="1028839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Ellipse 80"/>
          <p:cNvSpPr/>
          <p:nvPr/>
        </p:nvSpPr>
        <p:spPr>
          <a:xfrm>
            <a:off x="3853176" y="3970149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5" y="2241064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Ellipse 92"/>
          <p:cNvSpPr/>
          <p:nvPr/>
        </p:nvSpPr>
        <p:spPr>
          <a:xfrm>
            <a:off x="1940668" y="2595452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4" name="Gerade Verbindung mit Pfeil 93"/>
          <p:cNvCxnSpPr>
            <a:stCxn id="93" idx="6"/>
            <a:endCxn id="52" idx="2"/>
          </p:cNvCxnSpPr>
          <p:nvPr/>
        </p:nvCxnSpPr>
        <p:spPr>
          <a:xfrm flipV="1">
            <a:off x="2299910" y="2547660"/>
            <a:ext cx="1565648" cy="227812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>
            <a:stCxn id="93" idx="0"/>
            <a:endCxn id="51" idx="3"/>
          </p:cNvCxnSpPr>
          <p:nvPr/>
        </p:nvCxnSpPr>
        <p:spPr>
          <a:xfrm flipV="1">
            <a:off x="2120289" y="1818257"/>
            <a:ext cx="310022" cy="777195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7399176" y="2793454"/>
            <a:ext cx="483321" cy="4568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7421080" y="2969434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52" idx="6"/>
            <a:endCxn id="56" idx="2"/>
          </p:cNvCxnSpPr>
          <p:nvPr/>
        </p:nvCxnSpPr>
        <p:spPr>
          <a:xfrm>
            <a:off x="4224800" y="2547660"/>
            <a:ext cx="3196280" cy="60179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81" idx="2"/>
            <a:endCxn id="58" idx="7"/>
          </p:cNvCxnSpPr>
          <p:nvPr/>
        </p:nvCxnSpPr>
        <p:spPr>
          <a:xfrm flipH="1">
            <a:off x="2268095" y="4150169"/>
            <a:ext cx="1585081" cy="914629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bgerundetes Rechteck 44"/>
          <p:cNvSpPr/>
          <p:nvPr/>
        </p:nvSpPr>
        <p:spPr>
          <a:xfrm>
            <a:off x="5508104" y="4293096"/>
            <a:ext cx="3384376" cy="2520280"/>
          </a:xfrm>
          <a:prstGeom prst="round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de-DE" sz="1800" smtClean="0">
                <a:solidFill>
                  <a:schemeClr val="tx1"/>
                </a:solidFill>
              </a:rPr>
              <a:t>Spezielle Konfigurationen:</a:t>
            </a:r>
            <a:endParaRPr lang="de-DE" sz="180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2400" u="sng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Konnektoren</a:t>
            </a:r>
          </a:p>
          <a:p>
            <a:pPr>
              <a:lnSpc>
                <a:spcPct val="110000"/>
              </a:lnSpc>
            </a:pPr>
            <a:endParaRPr lang="de-DE" sz="1050" u="sng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de-DE" sz="1800" smtClean="0">
                <a:solidFill>
                  <a:schemeClr val="tx1"/>
                </a:solidFill>
              </a:rPr>
              <a:t>Konnektoren </a:t>
            </a:r>
            <a:r>
              <a:rPr lang="de-DE" sz="1800">
                <a:solidFill>
                  <a:schemeClr val="tx1"/>
                </a:solidFill>
              </a:rPr>
              <a:t>sind minimale iGreen Nodes </a:t>
            </a:r>
            <a:r>
              <a:rPr lang="de-DE" sz="1800" smtClean="0">
                <a:solidFill>
                  <a:schemeClr val="tx1"/>
                </a:solidFill>
              </a:rPr>
              <a:t>in </a:t>
            </a:r>
            <a:r>
              <a:rPr lang="de-DE" sz="1800">
                <a:solidFill>
                  <a:schemeClr val="tx1"/>
                </a:solidFill>
              </a:rPr>
              <a:t>der jeweils benötigten spezifischen Konfiguration</a:t>
            </a:r>
          </a:p>
          <a:p>
            <a:pPr>
              <a:lnSpc>
                <a:spcPct val="110000"/>
              </a:lnSpc>
            </a:pPr>
            <a:endParaRPr lang="de-DE" sz="2400" u="sng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endParaRPr lang="de-DE" sz="2400" u="sng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0" name="Picture 5" descr="C:\Users\Rodrian\Downloads\LieberGott\mähdrescherneu_small.t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4D9DB"/>
              </a:clrFrom>
              <a:clrTo>
                <a:srgbClr val="D4D9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1329648" cy="5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llipse 98"/>
          <p:cNvSpPr/>
          <p:nvPr/>
        </p:nvSpPr>
        <p:spPr>
          <a:xfrm>
            <a:off x="6012160" y="1556792"/>
            <a:ext cx="978236" cy="794027"/>
          </a:xfrm>
          <a:prstGeom prst="ellipse">
            <a:avLst/>
          </a:prstGeom>
          <a:solidFill>
            <a:schemeClr val="bg2">
              <a:lumMod val="75000"/>
              <a:alpha val="10196"/>
            </a:schemeClr>
          </a:solidFill>
          <a:ln>
            <a:noFill/>
          </a:ln>
          <a:effectLst>
            <a:glow rad="1041400">
              <a:schemeClr val="bg2">
                <a:lumMod val="50000"/>
                <a:alpha val="43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Rechteck 154"/>
          <p:cNvSpPr/>
          <p:nvPr/>
        </p:nvSpPr>
        <p:spPr>
          <a:xfrm>
            <a:off x="6012160" y="1628800"/>
            <a:ext cx="1296144" cy="100811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Handel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42263" cy="855662"/>
          </a:xfrm>
        </p:spPr>
        <p:txBody>
          <a:bodyPr/>
          <a:lstStyle/>
          <a:p>
            <a:r>
              <a:rPr lang="de-DE" smtClean="0"/>
              <a:t>Gesamtbild: iGreen-Infrastruktur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1162867" y="1924139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3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75105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Ellipse 95"/>
          <p:cNvSpPr/>
          <p:nvPr/>
        </p:nvSpPr>
        <p:spPr>
          <a:xfrm>
            <a:off x="7044935" y="4342757"/>
            <a:ext cx="1163435" cy="1030459"/>
          </a:xfrm>
          <a:prstGeom prst="ellipse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7" name="Picture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196752"/>
            <a:ext cx="477983" cy="6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Ellipse 99"/>
          <p:cNvSpPr/>
          <p:nvPr/>
        </p:nvSpPr>
        <p:spPr>
          <a:xfrm>
            <a:off x="2893948" y="2365600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685060" y="4786891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2264748" y="5437770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3131840" y="4293096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" name="Gerade Verbindung mit Pfeil 104"/>
          <p:cNvCxnSpPr>
            <a:stCxn id="125" idx="4"/>
            <a:endCxn id="103" idx="0"/>
          </p:cNvCxnSpPr>
          <p:nvPr/>
        </p:nvCxnSpPr>
        <p:spPr>
          <a:xfrm>
            <a:off x="3599493" y="3212976"/>
            <a:ext cx="21465" cy="1080120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>
            <a:stCxn id="127" idx="3"/>
            <a:endCxn id="129" idx="7"/>
          </p:cNvCxnSpPr>
          <p:nvPr/>
        </p:nvCxnSpPr>
        <p:spPr>
          <a:xfrm flipH="1">
            <a:off x="2646384" y="4816433"/>
            <a:ext cx="682082" cy="753526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>
            <a:stCxn id="127" idx="2"/>
            <a:endCxn id="128" idx="6"/>
          </p:cNvCxnSpPr>
          <p:nvPr/>
        </p:nvCxnSpPr>
        <p:spPr>
          <a:xfrm flipH="1">
            <a:off x="1762890" y="4689140"/>
            <a:ext cx="1512966" cy="360040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>
            <a:stCxn id="129" idx="2"/>
            <a:endCxn id="128" idx="5"/>
          </p:cNvCxnSpPr>
          <p:nvPr/>
        </p:nvCxnSpPr>
        <p:spPr>
          <a:xfrm flipH="1" flipV="1">
            <a:off x="1710280" y="5176473"/>
            <a:ext cx="629472" cy="520779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>
            <a:endCxn id="131" idx="2"/>
          </p:cNvCxnSpPr>
          <p:nvPr/>
        </p:nvCxnSpPr>
        <p:spPr>
          <a:xfrm>
            <a:off x="3851920" y="3212976"/>
            <a:ext cx="3384376" cy="1188132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/>
          <p:cNvSpPr/>
          <p:nvPr/>
        </p:nvSpPr>
        <p:spPr>
          <a:xfrm>
            <a:off x="5925406" y="1504070"/>
            <a:ext cx="483321" cy="4568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3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105"/>
            <a:ext cx="949733" cy="8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Ellipse 127"/>
          <p:cNvSpPr/>
          <p:nvPr/>
        </p:nvSpPr>
        <p:spPr>
          <a:xfrm>
            <a:off x="1403648" y="4869160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2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1018955" cy="10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hteck 132"/>
          <p:cNvSpPr/>
          <p:nvPr/>
        </p:nvSpPr>
        <p:spPr>
          <a:xfrm>
            <a:off x="856459" y="1710433"/>
            <a:ext cx="129614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LW mobil</a:t>
            </a:r>
          </a:p>
        </p:txBody>
      </p:sp>
      <p:sp>
        <p:nvSpPr>
          <p:cNvPr id="124" name="Ellipse 123"/>
          <p:cNvSpPr/>
          <p:nvPr/>
        </p:nvSpPr>
        <p:spPr>
          <a:xfrm>
            <a:off x="1835696" y="2323177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/>
          <p:cNvSpPr/>
          <p:nvPr/>
        </p:nvSpPr>
        <p:spPr>
          <a:xfrm>
            <a:off x="2915816" y="2132857"/>
            <a:ext cx="1296144" cy="100811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LW PC</a:t>
            </a:r>
          </a:p>
        </p:txBody>
      </p:sp>
      <p:sp>
        <p:nvSpPr>
          <p:cNvPr id="125" name="Ellipse 124"/>
          <p:cNvSpPr/>
          <p:nvPr/>
        </p:nvSpPr>
        <p:spPr>
          <a:xfrm>
            <a:off x="3419872" y="2852936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5" name="Gerade Verbindung mit Pfeil 134"/>
          <p:cNvCxnSpPr>
            <a:stCxn id="124" idx="6"/>
            <a:endCxn id="125" idx="1"/>
          </p:cNvCxnSpPr>
          <p:nvPr/>
        </p:nvCxnSpPr>
        <p:spPr>
          <a:xfrm>
            <a:off x="2194938" y="2503197"/>
            <a:ext cx="1277544" cy="402466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 rot="1024605">
            <a:off x="2298048" y="2685832"/>
            <a:ext cx="91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A32B1B"/>
                </a:solidFill>
                <a:latin typeface="Calibri" pitchFamily="34" charset="0"/>
              </a:rPr>
              <a:t>Synchro-</a:t>
            </a:r>
            <a:br>
              <a:rPr lang="de-DE" sz="1600" smtClean="0">
                <a:solidFill>
                  <a:srgbClr val="A32B1B"/>
                </a:solidFill>
                <a:latin typeface="Calibri" pitchFamily="34" charset="0"/>
              </a:rPr>
            </a:br>
            <a:r>
              <a:rPr lang="de-DE" sz="1600" smtClean="0">
                <a:solidFill>
                  <a:srgbClr val="A32B1B"/>
                </a:solidFill>
                <a:latin typeface="Calibri" pitchFamily="34" charset="0"/>
              </a:rPr>
              <a:t>nisation</a:t>
            </a:r>
            <a:endParaRPr lang="de-DE" sz="1600" dirty="0">
              <a:solidFill>
                <a:srgbClr val="A32B1B"/>
              </a:solidFill>
              <a:latin typeface="Calibri" pitchFamily="34" charset="0"/>
            </a:endParaRPr>
          </a:p>
        </p:txBody>
      </p:sp>
      <p:sp>
        <p:nvSpPr>
          <p:cNvPr id="139" name="Textfeld 138"/>
          <p:cNvSpPr txBox="1"/>
          <p:nvPr/>
        </p:nvSpPr>
        <p:spPr>
          <a:xfrm rot="20850303">
            <a:off x="1617436" y="4483991"/>
            <a:ext cx="151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A32B1B"/>
                </a:solidFill>
                <a:latin typeface="Calibri" pitchFamily="34" charset="0"/>
              </a:rPr>
              <a:t>Synchronisation</a:t>
            </a:r>
            <a:endParaRPr lang="de-DE" sz="1600" dirty="0">
              <a:solidFill>
                <a:srgbClr val="A32B1B"/>
              </a:solidFill>
              <a:latin typeface="Calibri" pitchFamily="34" charset="0"/>
            </a:endParaRPr>
          </a:p>
        </p:txBody>
      </p:sp>
      <p:cxnSp>
        <p:nvCxnSpPr>
          <p:cNvPr id="142" name="Gekrümmte Verbindung 197"/>
          <p:cNvCxnSpPr>
            <a:stCxn id="124" idx="4"/>
            <a:endCxn id="126" idx="2"/>
          </p:cNvCxnSpPr>
          <p:nvPr/>
        </p:nvCxnSpPr>
        <p:spPr>
          <a:xfrm rot="16200000" flipH="1">
            <a:off x="1804559" y="2893974"/>
            <a:ext cx="1824814" cy="1403299"/>
          </a:xfrm>
          <a:prstGeom prst="curvedConnector2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1115616" y="3645024"/>
            <a:ext cx="112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5B99"/>
                </a:solidFill>
                <a:latin typeface="Calibri" pitchFamily="34" charset="0"/>
              </a:rPr>
              <a:t>Messaging</a:t>
            </a:r>
            <a:endParaRPr lang="de-DE" sz="1600" dirty="0">
              <a:solidFill>
                <a:srgbClr val="005B99"/>
              </a:solidFill>
              <a:latin typeface="Calibri" pitchFamily="34" charset="0"/>
            </a:endParaRPr>
          </a:p>
        </p:txBody>
      </p:sp>
      <p:cxnSp>
        <p:nvCxnSpPr>
          <p:cNvPr id="112" name="Gerade Verbindung mit Pfeil 111"/>
          <p:cNvCxnSpPr>
            <a:stCxn id="125" idx="7"/>
            <a:endCxn id="122" idx="3"/>
          </p:cNvCxnSpPr>
          <p:nvPr/>
        </p:nvCxnSpPr>
        <p:spPr>
          <a:xfrm flipV="1">
            <a:off x="3726504" y="2008121"/>
            <a:ext cx="2338266" cy="897542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/>
          <p:cNvSpPr txBox="1"/>
          <p:nvPr/>
        </p:nvSpPr>
        <p:spPr>
          <a:xfrm>
            <a:off x="4716016" y="2708920"/>
            <a:ext cx="112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5B99"/>
                </a:solidFill>
                <a:latin typeface="Calibri" pitchFamily="34" charset="0"/>
              </a:rPr>
              <a:t>Messaging</a:t>
            </a:r>
            <a:endParaRPr lang="de-DE" sz="1600" dirty="0">
              <a:solidFill>
                <a:srgbClr val="005B99"/>
              </a:solidFill>
              <a:latin typeface="Calibri" pitchFamily="34" charset="0"/>
            </a:endParaRPr>
          </a:p>
        </p:txBody>
      </p:sp>
      <p:sp>
        <p:nvSpPr>
          <p:cNvPr id="153" name="Rechteck 152"/>
          <p:cNvSpPr/>
          <p:nvPr/>
        </p:nvSpPr>
        <p:spPr>
          <a:xfrm>
            <a:off x="2411760" y="5589240"/>
            <a:ext cx="129614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Maschine</a:t>
            </a:r>
          </a:p>
        </p:txBody>
      </p:sp>
      <p:sp>
        <p:nvSpPr>
          <p:cNvPr id="154" name="Rechteck 153"/>
          <p:cNvSpPr/>
          <p:nvPr/>
        </p:nvSpPr>
        <p:spPr>
          <a:xfrm>
            <a:off x="7236296" y="3573016"/>
            <a:ext cx="147439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Beratung</a:t>
            </a:r>
          </a:p>
        </p:txBody>
      </p:sp>
      <p:sp>
        <p:nvSpPr>
          <p:cNvPr id="129" name="Ellipse 128"/>
          <p:cNvSpPr/>
          <p:nvPr/>
        </p:nvSpPr>
        <p:spPr>
          <a:xfrm>
            <a:off x="2339752" y="5517232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7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05264"/>
            <a:ext cx="784711" cy="5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uppieren 113"/>
          <p:cNvGrpSpPr/>
          <p:nvPr/>
        </p:nvGrpSpPr>
        <p:grpSpPr>
          <a:xfrm>
            <a:off x="6660232" y="1268760"/>
            <a:ext cx="615632" cy="622195"/>
            <a:chOff x="6524299" y="4728438"/>
            <a:chExt cx="1039303" cy="1146164"/>
          </a:xfrm>
        </p:grpSpPr>
        <p:sp>
          <p:nvSpPr>
            <p:cNvPr id="115" name="Rechteck 114"/>
            <p:cNvSpPr/>
            <p:nvPr/>
          </p:nvSpPr>
          <p:spPr>
            <a:xfrm>
              <a:off x="6524299" y="4728438"/>
              <a:ext cx="1039303" cy="10238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18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18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116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8381" y="4895972"/>
              <a:ext cx="870247" cy="9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2" name="Ellipse 121"/>
          <p:cNvSpPr/>
          <p:nvPr/>
        </p:nvSpPr>
        <p:spPr>
          <a:xfrm>
            <a:off x="6012160" y="1700808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7" name="Gekrümmte Verbindung 197"/>
          <p:cNvCxnSpPr>
            <a:stCxn id="125" idx="5"/>
          </p:cNvCxnSpPr>
          <p:nvPr/>
        </p:nvCxnSpPr>
        <p:spPr>
          <a:xfrm rot="16200000" flipH="1">
            <a:off x="4428923" y="2457830"/>
            <a:ext cx="2681019" cy="4085856"/>
          </a:xfrm>
          <a:prstGeom prst="curvedConnector2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Ellipse 160"/>
          <p:cNvSpPr/>
          <p:nvPr/>
        </p:nvSpPr>
        <p:spPr>
          <a:xfrm>
            <a:off x="6804248" y="5301208"/>
            <a:ext cx="1503779" cy="1296144"/>
          </a:xfrm>
          <a:prstGeom prst="ellipse">
            <a:avLst/>
          </a:prstGeom>
          <a:solidFill>
            <a:schemeClr val="tx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Rechteck 164"/>
          <p:cNvSpPr/>
          <p:nvPr/>
        </p:nvSpPr>
        <p:spPr>
          <a:xfrm>
            <a:off x="6300192" y="6093296"/>
            <a:ext cx="1656184" cy="357774"/>
          </a:xfrm>
          <a:prstGeom prst="rect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</a:rPr>
              <a:t>GeoDaten</a:t>
            </a:r>
            <a:r>
              <a:rPr lang="de-DE" sz="1600" dirty="0" smtClean="0">
                <a:solidFill>
                  <a:schemeClr val="tx1"/>
                </a:solidFill>
                <a:latin typeface="Calibri" pitchFamily="34" charset="0"/>
              </a:rPr>
              <a:t> RLP</a:t>
            </a:r>
            <a:endParaRPr lang="de-DE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1" name="Rechteck 140"/>
          <p:cNvSpPr/>
          <p:nvPr/>
        </p:nvSpPr>
        <p:spPr>
          <a:xfrm>
            <a:off x="3491880" y="4365104"/>
            <a:ext cx="1368152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de-DE" sz="1600">
                <a:solidFill>
                  <a:schemeClr val="bg1"/>
                </a:solidFill>
                <a:latin typeface="Calibri" pitchFamily="34" charset="0"/>
              </a:rPr>
              <a:t>iGreen    </a:t>
            </a:r>
            <a:br>
              <a:rPr lang="de-D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LU</a:t>
            </a:r>
          </a:p>
        </p:txBody>
      </p:sp>
      <p:pic>
        <p:nvPicPr>
          <p:cNvPr id="106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792088" cy="6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Textfeld 170"/>
          <p:cNvSpPr txBox="1"/>
          <p:nvPr/>
        </p:nvSpPr>
        <p:spPr>
          <a:xfrm>
            <a:off x="5580112" y="45811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A32B1B"/>
                </a:solidFill>
                <a:latin typeface="Calibri" pitchFamily="34" charset="0"/>
              </a:rPr>
              <a:t>Kaskadierende</a:t>
            </a:r>
            <a:r>
              <a:rPr lang="de-DE" sz="1600" dirty="0" smtClean="0">
                <a:solidFill>
                  <a:srgbClr val="A32B1B"/>
                </a:solidFill>
                <a:latin typeface="Calibri" pitchFamily="34" charset="0"/>
              </a:rPr>
              <a:t> </a:t>
            </a:r>
            <a:br>
              <a:rPr lang="de-DE" sz="1600" dirty="0" smtClean="0">
                <a:solidFill>
                  <a:srgbClr val="A32B1B"/>
                </a:solidFill>
                <a:latin typeface="Calibri" pitchFamily="34" charset="0"/>
              </a:rPr>
            </a:br>
            <a:r>
              <a:rPr lang="de-DE" sz="1600" dirty="0" err="1" smtClean="0">
                <a:solidFill>
                  <a:srgbClr val="A32B1B"/>
                </a:solidFill>
                <a:latin typeface="Calibri" pitchFamily="34" charset="0"/>
              </a:rPr>
              <a:t>Geodaten</a:t>
            </a:r>
            <a:r>
              <a:rPr lang="de-DE" sz="1600" dirty="0" smtClean="0">
                <a:solidFill>
                  <a:srgbClr val="A32B1B"/>
                </a:solidFill>
                <a:latin typeface="Calibri" pitchFamily="34" charset="0"/>
              </a:rPr>
              <a:t>-</a:t>
            </a:r>
            <a:br>
              <a:rPr lang="de-DE" sz="1600" dirty="0" smtClean="0">
                <a:solidFill>
                  <a:srgbClr val="A32B1B"/>
                </a:solidFill>
                <a:latin typeface="Calibri" pitchFamily="34" charset="0"/>
              </a:rPr>
            </a:br>
            <a:r>
              <a:rPr lang="de-DE" sz="1600" dirty="0" smtClean="0">
                <a:solidFill>
                  <a:srgbClr val="A32B1B"/>
                </a:solidFill>
                <a:latin typeface="Calibri" pitchFamily="34" charset="0"/>
              </a:rPr>
              <a:t>Synchronisation</a:t>
            </a:r>
            <a:endParaRPr lang="de-DE" sz="1600" dirty="0">
              <a:solidFill>
                <a:srgbClr val="A32B1B"/>
              </a:solidFill>
              <a:latin typeface="Calibri" pitchFamily="34" charset="0"/>
            </a:endParaRPr>
          </a:p>
        </p:txBody>
      </p:sp>
      <p:pic>
        <p:nvPicPr>
          <p:cNvPr id="118" name="Picture 19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65104"/>
            <a:ext cx="830216" cy="8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5" name="Gekrümmte Verbindung 197"/>
          <p:cNvCxnSpPr>
            <a:stCxn id="131" idx="4"/>
          </p:cNvCxnSpPr>
          <p:nvPr/>
        </p:nvCxnSpPr>
        <p:spPr>
          <a:xfrm rot="16200000" flipH="1">
            <a:off x="6984068" y="5012976"/>
            <a:ext cx="1260140" cy="396443"/>
          </a:xfrm>
          <a:prstGeom prst="curvedConnector2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/>
          <p:cNvSpPr/>
          <p:nvPr/>
        </p:nvSpPr>
        <p:spPr>
          <a:xfrm>
            <a:off x="3418616" y="4328011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3275856" y="4509120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8" name="Picture 5" descr="C:\Users\Rodrian\AppData\Local\Temp\Rar$DR00.163\4_map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4962" r="28941" b="6506"/>
          <a:stretch/>
        </p:blipFill>
        <p:spPr bwMode="auto">
          <a:xfrm>
            <a:off x="7884368" y="5661248"/>
            <a:ext cx="808774" cy="827002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Rodrian\Downloads\LieberGott\mähdrescherneu_small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4D9DB"/>
              </a:clrFrom>
              <a:clrTo>
                <a:srgbClr val="D4D9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008112" cy="4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949733" cy="8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Ellipse 129"/>
          <p:cNvSpPr/>
          <p:nvPr/>
        </p:nvSpPr>
        <p:spPr>
          <a:xfrm>
            <a:off x="7164288" y="3933056"/>
            <a:ext cx="483321" cy="4568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7236296" y="4221088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9201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Konnektoren,</a:t>
            </a:r>
          </a:p>
          <a:p>
            <a:pPr>
              <a:spcBef>
                <a:spcPts val="1800"/>
              </a:spcBef>
            </a:pPr>
            <a:r>
              <a:rPr lang="de-DE" smtClean="0"/>
              <a:t>Der IIS-Konnektor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6118042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5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Konnektoren erstellt durch Partner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cxnSp>
        <p:nvCxnSpPr>
          <p:cNvPr id="22" name="Gerade Verbindung mit Pfeil 21"/>
          <p:cNvCxnSpPr>
            <a:stCxn id="26" idx="2"/>
            <a:endCxn id="24" idx="6"/>
          </p:cNvCxnSpPr>
          <p:nvPr/>
        </p:nvCxnSpPr>
        <p:spPr>
          <a:xfrm flipH="1">
            <a:off x="7739554" y="1808820"/>
            <a:ext cx="720878" cy="432048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4" idx="5"/>
          </p:cNvCxnSpPr>
          <p:nvPr/>
        </p:nvCxnSpPr>
        <p:spPr>
          <a:xfrm flipH="1" flipV="1">
            <a:off x="7686944" y="2368161"/>
            <a:ext cx="845496" cy="196743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7380312" y="2060848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8460432" y="1628800"/>
            <a:ext cx="359242" cy="360040"/>
          </a:xfrm>
          <a:prstGeom prst="ellipse">
            <a:avLst/>
          </a:prstGeom>
          <a:solidFill>
            <a:srgbClr val="4FB1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Inhaltsplatzhalter 19"/>
          <p:cNvSpPr txBox="1">
            <a:spLocks/>
          </p:cNvSpPr>
          <p:nvPr/>
        </p:nvSpPr>
        <p:spPr bwMode="auto">
          <a:xfrm>
            <a:off x="971600" y="1412776"/>
            <a:ext cx="561662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kern="0" smtClean="0"/>
          </a:p>
          <a:p>
            <a:r>
              <a:rPr lang="de-DE" kern="0" smtClean="0"/>
              <a:t>Maschinenkonnektor: Verbindet Landmaschinen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/>
              <a:t>Gemeinsamer </a:t>
            </a:r>
            <a:r>
              <a:rPr lang="de-DE" smtClean="0"/>
              <a:t>Datenraum </a:t>
            </a:r>
            <a:r>
              <a:rPr lang="de-DE"/>
              <a:t>für </a:t>
            </a:r>
            <a:r>
              <a:rPr lang="de-DE" smtClean="0"/>
              <a:t>Maschinenflotten </a:t>
            </a:r>
            <a:r>
              <a:rPr lang="de-DE"/>
              <a:t>im Feld</a:t>
            </a:r>
          </a:p>
          <a:p>
            <a:pPr lvl="1">
              <a:lnSpc>
                <a:spcPct val="110000"/>
              </a:lnSpc>
            </a:pPr>
            <a:r>
              <a:rPr lang="de-DE"/>
              <a:t>ISOXML-Dateien als </a:t>
            </a:r>
            <a:r>
              <a:rPr lang="de-DE" smtClean="0"/>
              <a:t>wichtige Dokumente</a:t>
            </a:r>
          </a:p>
          <a:p>
            <a:pPr marL="457200" lvl="1" indent="0">
              <a:buNone/>
            </a:pPr>
            <a:r>
              <a:rPr lang="de-DE" sz="1000" smtClean="0"/>
              <a:t> </a:t>
            </a:r>
            <a:endParaRPr lang="de-DE" sz="1600"/>
          </a:p>
          <a:p>
            <a:pPr marL="457200" lvl="1" indent="0">
              <a:buNone/>
            </a:pPr>
            <a:endParaRPr lang="de-DE" smtClean="0"/>
          </a:p>
          <a:p>
            <a:pPr marL="457200" lvl="1" indent="0">
              <a:buNone/>
            </a:pPr>
            <a:endParaRPr lang="de-DE" smtClean="0"/>
          </a:p>
          <a:p>
            <a:pPr>
              <a:spcBef>
                <a:spcPts val="600"/>
              </a:spcBef>
            </a:pPr>
            <a:r>
              <a:rPr lang="de-DE" smtClean="0"/>
              <a:t>eBusiness-Konnektor: Bindet Handel an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de-DE"/>
              <a:t>Dokumentformate und Fakten aus Bestellungen, Lieferscheinen, Rechnungen usw.</a:t>
            </a:r>
          </a:p>
          <a:p>
            <a:pPr lvl="1">
              <a:lnSpc>
                <a:spcPct val="110000"/>
              </a:lnSpc>
            </a:pPr>
            <a:r>
              <a:rPr lang="de-DE"/>
              <a:t>Nachrichtenaustausch innerhalb von Geschäftsprozessen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z="800"/>
          </a:p>
          <a:p>
            <a:pPr lvl="1"/>
            <a:endParaRPr lang="de-DE"/>
          </a:p>
          <a:p>
            <a:pPr>
              <a:spcBef>
                <a:spcPts val="600"/>
              </a:spcBef>
            </a:pPr>
            <a:r>
              <a:rPr lang="de-DE" smtClean="0"/>
              <a:t>IIS-Konnektor: Bindet </a:t>
            </a:r>
            <a:r>
              <a:rPr lang="de-DE"/>
              <a:t>den Landwirt an iGreen </a:t>
            </a:r>
            <a:r>
              <a:rPr lang="de-DE" smtClean="0"/>
              <a:t>an</a:t>
            </a:r>
          </a:p>
          <a:p>
            <a:pPr lvl="1"/>
            <a:endParaRPr lang="de-DE"/>
          </a:p>
          <a:p>
            <a:endParaRPr lang="de-DE" kern="0" smtClean="0"/>
          </a:p>
          <a:p>
            <a:pPr marL="0" indent="0">
              <a:buNone/>
            </a:pPr>
            <a:endParaRPr lang="de-DE" kern="0" dirty="0"/>
          </a:p>
        </p:txBody>
      </p:sp>
      <p:pic>
        <p:nvPicPr>
          <p:cNvPr id="63" name="Picture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3356992"/>
            <a:ext cx="477983" cy="6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Ellipse 64"/>
          <p:cNvSpPr/>
          <p:nvPr/>
        </p:nvSpPr>
        <p:spPr>
          <a:xfrm>
            <a:off x="7149542" y="3448286"/>
            <a:ext cx="483321" cy="4568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 Verbindung mit Pfeil 65"/>
          <p:cNvCxnSpPr>
            <a:endCxn id="70" idx="3"/>
          </p:cNvCxnSpPr>
          <p:nvPr/>
        </p:nvCxnSpPr>
        <p:spPr>
          <a:xfrm flipV="1">
            <a:off x="6948264" y="3952337"/>
            <a:ext cx="340642" cy="268751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66"/>
          <p:cNvGrpSpPr/>
          <p:nvPr/>
        </p:nvGrpSpPr>
        <p:grpSpPr>
          <a:xfrm>
            <a:off x="7668344" y="3645024"/>
            <a:ext cx="648072" cy="648072"/>
            <a:chOff x="6524299" y="4728438"/>
            <a:chExt cx="1039303" cy="1146164"/>
          </a:xfrm>
        </p:grpSpPr>
        <p:sp>
          <p:nvSpPr>
            <p:cNvPr id="68" name="Rechteck 67"/>
            <p:cNvSpPr/>
            <p:nvPr/>
          </p:nvSpPr>
          <p:spPr>
            <a:xfrm>
              <a:off x="6524299" y="4728438"/>
              <a:ext cx="1039303" cy="10238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18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18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69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8381" y="4895972"/>
              <a:ext cx="870247" cy="9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Ellipse 69"/>
          <p:cNvSpPr/>
          <p:nvPr/>
        </p:nvSpPr>
        <p:spPr>
          <a:xfrm>
            <a:off x="7236296" y="3645024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6889894" y="5968040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mit Pfeil 73"/>
          <p:cNvCxnSpPr>
            <a:endCxn id="73" idx="2"/>
          </p:cNvCxnSpPr>
          <p:nvPr/>
        </p:nvCxnSpPr>
        <p:spPr>
          <a:xfrm flipV="1">
            <a:off x="6372200" y="6148060"/>
            <a:ext cx="517694" cy="1724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892515" cy="8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98" y="1484784"/>
            <a:ext cx="739772" cy="5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0" descr="BVL_landwi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804622" cy="7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6841"/>
            <a:ext cx="1162971" cy="11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42263" cy="855662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smtClean="0"/>
              <a:t>IIS-</a:t>
            </a:r>
            <a:r>
              <a:rPr lang="de-DE" err="1" smtClean="0"/>
              <a:t>Konnektor</a:t>
            </a:r>
            <a:r>
              <a:rPr lang="de-DE" smtClean="0"/>
              <a:t> bindet den Landwirt an iGreen 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844824"/>
            <a:ext cx="3456384" cy="4752528"/>
          </a:xfrm>
        </p:spPr>
        <p:txBody>
          <a:bodyPr/>
          <a:lstStyle/>
          <a:p>
            <a:r>
              <a:rPr lang="de-DE" dirty="0" smtClean="0"/>
              <a:t>Speichern betriebsrelevanter Karten</a:t>
            </a:r>
          </a:p>
          <a:p>
            <a:pPr>
              <a:spcBef>
                <a:spcPts val="600"/>
              </a:spcBef>
            </a:pPr>
            <a:r>
              <a:rPr lang="de-DE" smtClean="0"/>
              <a:t>Speichern </a:t>
            </a:r>
            <a:r>
              <a:rPr lang="de-DE"/>
              <a:t>betriebsrelevanter Fakten </a:t>
            </a:r>
            <a:endParaRPr lang="de-DE" smtClean="0"/>
          </a:p>
          <a:p>
            <a:pPr>
              <a:spcBef>
                <a:spcPts val="600"/>
              </a:spcBef>
            </a:pPr>
            <a:r>
              <a:rPr lang="de-DE" smtClean="0"/>
              <a:t>Annotierte Dokumente </a:t>
            </a:r>
            <a:br>
              <a:rPr lang="de-DE" smtClean="0"/>
            </a:br>
            <a:r>
              <a:rPr lang="de-DE" smtClean="0"/>
              <a:t>(JSON-LD), </a:t>
            </a:r>
            <a:r>
              <a:rPr lang="de-DE"/>
              <a:t>Vokabular</a:t>
            </a:r>
            <a:r>
              <a:rPr lang="de-DE" smtClean="0"/>
              <a:t>!</a:t>
            </a:r>
          </a:p>
          <a:p>
            <a:pPr>
              <a:spcBef>
                <a:spcPts val="600"/>
              </a:spcBef>
            </a:pPr>
            <a:r>
              <a:rPr lang="de-DE" smtClean="0"/>
              <a:t>NoSQL-Datenbank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smtClean="0"/>
              <a:t>Bei Bedarf innerbetriebliche Synchronisation mit Mobilgeräten</a:t>
            </a:r>
          </a:p>
          <a:p>
            <a:pPr>
              <a:spcBef>
                <a:spcPts val="600"/>
              </a:spcBef>
            </a:pPr>
            <a:r>
              <a:rPr lang="de-DE"/>
              <a:t>Nachrichtenaustausch unter Kontrolle des </a:t>
            </a:r>
            <a:r>
              <a:rPr lang="de-DE" smtClean="0"/>
              <a:t>Landwirts</a:t>
            </a:r>
          </a:p>
          <a:p>
            <a:pPr>
              <a:spcBef>
                <a:spcPts val="600"/>
              </a:spcBef>
            </a:pPr>
            <a:r>
              <a:rPr lang="de-DE" smtClean="0"/>
              <a:t>Eigene Messaging-Varianten</a:t>
            </a:r>
            <a:br>
              <a:rPr lang="de-DE" smtClean="0"/>
            </a:br>
            <a:r>
              <a:rPr lang="de-DE" smtClean="0"/>
              <a:t>(XMPP / E-Mail) </a:t>
            </a:r>
            <a:r>
              <a:rPr lang="de-DE" smtClean="0">
                <a:sym typeface="Wingdings" pitchFamily="2" charset="2"/>
              </a:rPr>
              <a:t> Nutzung bekannter Adressierungsarten und vorhandener Provider</a:t>
            </a:r>
            <a:endParaRPr lang="de-DE"/>
          </a:p>
          <a:p>
            <a:pPr>
              <a:spcBef>
                <a:spcPts val="600"/>
              </a:spcBef>
            </a:pPr>
            <a:endParaRPr lang="de-DE" dirty="0" smtClean="0"/>
          </a:p>
          <a:p>
            <a:endParaRPr lang="de-DE" dirty="0" smtClean="0"/>
          </a:p>
          <a:p>
            <a:endParaRPr lang="de-DE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23" name="Rechteck 22"/>
          <p:cNvSpPr/>
          <p:nvPr/>
        </p:nvSpPr>
        <p:spPr bwMode="auto">
          <a:xfrm>
            <a:off x="611560" y="3429000"/>
            <a:ext cx="4464496" cy="280831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755576" y="3573016"/>
            <a:ext cx="2016224" cy="2520280"/>
            <a:chOff x="687370" y="3068960"/>
            <a:chExt cx="2084430" cy="2242107"/>
          </a:xfrm>
          <a:solidFill>
            <a:schemeClr val="bg1">
              <a:lumMod val="95000"/>
            </a:schemeClr>
          </a:solidFill>
        </p:grpSpPr>
        <p:sp>
          <p:nvSpPr>
            <p:cNvPr id="25" name="Ellipse 24"/>
            <p:cNvSpPr/>
            <p:nvPr/>
          </p:nvSpPr>
          <p:spPr bwMode="auto">
            <a:xfrm>
              <a:off x="687370" y="506853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689548" y="3195426"/>
              <a:ext cx="2078450" cy="1994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687370" y="306896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cxnSp>
          <p:nvCxnSpPr>
            <p:cNvPr id="36" name="Gerade Verbindung 35"/>
            <p:cNvCxnSpPr>
              <a:stCxn id="35" idx="6"/>
              <a:endCxn id="25" idx="6"/>
            </p:cNvCxnSpPr>
            <p:nvPr/>
          </p:nvCxnSpPr>
          <p:spPr bwMode="auto">
            <a:xfrm>
              <a:off x="277180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Gerade Verbindung 36"/>
            <p:cNvCxnSpPr>
              <a:stCxn id="35" idx="2"/>
              <a:endCxn id="25" idx="2"/>
            </p:cNvCxnSpPr>
            <p:nvPr/>
          </p:nvCxnSpPr>
          <p:spPr bwMode="auto">
            <a:xfrm>
              <a:off x="68737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Abgerundetes Rechteck 37"/>
          <p:cNvSpPr/>
          <p:nvPr/>
        </p:nvSpPr>
        <p:spPr>
          <a:xfrm>
            <a:off x="2987824" y="3573016"/>
            <a:ext cx="1944216" cy="2520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Kommunikation</a:t>
            </a: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059832" y="4273351"/>
            <a:ext cx="1800200" cy="307777"/>
          </a:xfrm>
          <a:prstGeom prst="rect">
            <a:avLst/>
          </a:prstGeom>
          <a:gradFill>
            <a:gsLst>
              <a:gs pos="0">
                <a:srgbClr val="3C6599"/>
              </a:gs>
              <a:gs pos="100000">
                <a:srgbClr val="3C6599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059832" y="4746630"/>
            <a:ext cx="1800200" cy="307777"/>
          </a:xfrm>
          <a:prstGeom prst="rect">
            <a:avLst/>
          </a:prstGeom>
          <a:gradFill>
            <a:gsLst>
              <a:gs pos="0">
                <a:srgbClr val="A32B1B"/>
              </a:gs>
              <a:gs pos="100000">
                <a:srgbClr val="A32B1B">
                  <a:lumMod val="40000"/>
                  <a:lumOff val="60000"/>
                </a:srgb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Synchronisation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827584" y="4273351"/>
            <a:ext cx="1872208" cy="307777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smtClean="0"/>
              <a:t>Karten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827584" y="4777407"/>
            <a:ext cx="1872208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Dokumente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271959" y="3645024"/>
            <a:ext cx="9957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>
                <a:latin typeface="Calibri" pitchFamily="34" charset="0"/>
              </a:rPr>
              <a:t>Speicher</a:t>
            </a:r>
          </a:p>
        </p:txBody>
      </p:sp>
      <p:sp>
        <p:nvSpPr>
          <p:cNvPr id="48" name="Ellipse 47"/>
          <p:cNvSpPr/>
          <p:nvPr/>
        </p:nvSpPr>
        <p:spPr>
          <a:xfrm>
            <a:off x="913230" y="2549697"/>
            <a:ext cx="359242" cy="360040"/>
          </a:xfrm>
          <a:prstGeom prst="ellipse">
            <a:avLst/>
          </a:prstGeom>
          <a:solidFill>
            <a:srgbClr val="005B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/>
          <p:cNvCxnSpPr>
            <a:endCxn id="48" idx="2"/>
          </p:cNvCxnSpPr>
          <p:nvPr/>
        </p:nvCxnSpPr>
        <p:spPr>
          <a:xfrm flipV="1">
            <a:off x="395536" y="2729717"/>
            <a:ext cx="517694" cy="1724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539552" y="2890977"/>
            <a:ext cx="426288" cy="249991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1259632" y="2852936"/>
            <a:ext cx="432048" cy="21602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0" descr="BVL_landw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4833"/>
            <a:ext cx="792088" cy="7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feld 55"/>
          <p:cNvSpPr txBox="1"/>
          <p:nvPr/>
        </p:nvSpPr>
        <p:spPr>
          <a:xfrm>
            <a:off x="2123728" y="30689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IIS-Konnektor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Einsatz des IIS-Konnektors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6118042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31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38120" cy="1746423"/>
          </a:xfrm>
        </p:spPr>
        <p:txBody>
          <a:bodyPr/>
          <a:lstStyle/>
          <a:p>
            <a:r>
              <a:rPr lang="de-DE" smtClean="0"/>
              <a:t>Traditioneller Datenaustausch in der Landwirtschaft, </a:t>
            </a:r>
          </a:p>
          <a:p>
            <a:pPr>
              <a:spcBef>
                <a:spcPts val="1800"/>
              </a:spcBef>
            </a:pPr>
            <a:r>
              <a:rPr lang="de-DE" smtClean="0"/>
              <a:t>Angestrebtes Ziel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6118042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11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</a:t>
            </a:r>
            <a:r>
              <a:rPr lang="de-DE" smtClean="0"/>
              <a:t>effektiven Nutzung </a:t>
            </a:r>
            <a:r>
              <a:rPr lang="de-DE" dirty="0" smtClean="0"/>
              <a:t>öffentlicher </a:t>
            </a:r>
            <a:r>
              <a:rPr lang="de-DE" err="1" smtClean="0"/>
              <a:t>Geodaten</a:t>
            </a:r>
            <a:r>
              <a:rPr lang="de-DE" smtClean="0"/>
              <a:t> wird </a:t>
            </a:r>
            <a:r>
              <a:rPr lang="de-DE" dirty="0" smtClean="0"/>
              <a:t>der IIS-</a:t>
            </a:r>
            <a:r>
              <a:rPr lang="de-DE" dirty="0" err="1" smtClean="0"/>
              <a:t>Konnektor</a:t>
            </a:r>
            <a:r>
              <a:rPr lang="de-DE" dirty="0" smtClean="0"/>
              <a:t> zur </a:t>
            </a:r>
            <a:r>
              <a:rPr lang="de-DE" dirty="0" err="1" smtClean="0"/>
              <a:t>iGreen</a:t>
            </a:r>
            <a:r>
              <a:rPr lang="de-DE" dirty="0" smtClean="0"/>
              <a:t> </a:t>
            </a:r>
            <a:r>
              <a:rPr lang="de-DE" dirty="0" err="1" smtClean="0"/>
              <a:t>GeoBox</a:t>
            </a:r>
            <a:r>
              <a:rPr lang="de-DE" dirty="0" smtClean="0"/>
              <a:t> erweitert…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22" name="Picture 5" descr="C:\Users\Rodrian\AppData\Local\Temp\Rar$DR00.163\4_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4962" r="28941" b="6506"/>
          <a:stretch/>
        </p:blipFill>
        <p:spPr bwMode="auto">
          <a:xfrm>
            <a:off x="7452320" y="1556792"/>
            <a:ext cx="1348326" cy="1378715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5508104" y="3068960"/>
            <a:ext cx="2220751" cy="1396916"/>
            <a:chOff x="3437334" y="5128426"/>
            <a:chExt cx="2220751" cy="1184227"/>
          </a:xfrm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25" name="Gerade Verbindung 24"/>
            <p:cNvCxnSpPr/>
            <p:nvPr/>
          </p:nvCxnSpPr>
          <p:spPr>
            <a:xfrm flipH="1" flipV="1">
              <a:off x="4537035" y="5191429"/>
              <a:ext cx="482709" cy="647537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4053971" y="5192065"/>
              <a:ext cx="482709" cy="647537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8" b="98947" l="562" r="98689">
                          <a14:foregroundMark x1="34831" y1="43509" x2="70412" y2="52281"/>
                          <a14:foregroundMark x1="39139" y1="32281" x2="63858" y2="35789"/>
                          <a14:foregroundMark x1="43258" y1="22105" x2="56929" y2="235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334" y="5128426"/>
              <a:ext cx="2220751" cy="118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Gerade Verbindung 27"/>
            <p:cNvCxnSpPr/>
            <p:nvPr/>
          </p:nvCxnSpPr>
          <p:spPr>
            <a:xfrm flipV="1">
              <a:off x="3477075" y="5188141"/>
              <a:ext cx="1059605" cy="1094925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H="1" flipV="1">
              <a:off x="4532755" y="5188141"/>
              <a:ext cx="1071379" cy="1094925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6156176" y="191683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>
                <a:latin typeface="Calibri" pitchFamily="34" charset="0"/>
              </a:rPr>
              <a:t>Geodaten</a:t>
            </a:r>
            <a:r>
              <a:rPr lang="de-DE" sz="1800" dirty="0" smtClean="0">
                <a:latin typeface="Calibri" pitchFamily="34" charset="0"/>
              </a:rPr>
              <a:t/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 des Landes</a:t>
            </a:r>
            <a:endParaRPr lang="de-DE" sz="1800" dirty="0">
              <a:latin typeface="Calibri" pitchFamily="34" charset="0"/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467544" y="3140968"/>
            <a:ext cx="4464496" cy="3168352"/>
            <a:chOff x="467544" y="2996952"/>
            <a:chExt cx="4464496" cy="3168352"/>
          </a:xfrm>
        </p:grpSpPr>
        <p:sp>
          <p:nvSpPr>
            <p:cNvPr id="34" name="Rechteck 33"/>
            <p:cNvSpPr/>
            <p:nvPr/>
          </p:nvSpPr>
          <p:spPr bwMode="auto">
            <a:xfrm>
              <a:off x="467544" y="2996952"/>
              <a:ext cx="4464496" cy="3168352"/>
            </a:xfrm>
            <a:prstGeom prst="rect">
              <a:avLst/>
            </a:prstGeom>
            <a:solidFill>
              <a:srgbClr val="589A38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2843808" y="4149080"/>
              <a:ext cx="1944216" cy="18722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800" dirty="0" smtClean="0">
                  <a:solidFill>
                    <a:schemeClr val="tx1"/>
                  </a:solidFill>
                  <a:latin typeface="Calibri" pitchFamily="34" charset="0"/>
                </a:rPr>
                <a:t>Kommunikation</a:t>
              </a: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611560" y="4149080"/>
              <a:ext cx="2016224" cy="1872208"/>
              <a:chOff x="687370" y="3068960"/>
              <a:chExt cx="2084430" cy="2242107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Ellipse 35"/>
              <p:cNvSpPr/>
              <p:nvPr/>
            </p:nvSpPr>
            <p:spPr bwMode="auto">
              <a:xfrm>
                <a:off x="687370" y="506853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689548" y="3195426"/>
                <a:ext cx="2078450" cy="1994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 bwMode="auto">
              <a:xfrm>
                <a:off x="687370" y="306896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cxnSp>
            <p:nvCxnSpPr>
              <p:cNvPr id="40" name="Gerade Verbindung 39"/>
              <p:cNvCxnSpPr>
                <a:stCxn id="39" idx="6"/>
                <a:endCxn id="36" idx="6"/>
              </p:cNvCxnSpPr>
              <p:nvPr/>
            </p:nvCxnSpPr>
            <p:spPr bwMode="auto">
              <a:xfrm>
                <a:off x="277180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Gerade Verbindung 40"/>
              <p:cNvCxnSpPr>
                <a:stCxn id="39" idx="2"/>
                <a:endCxn id="36" idx="2"/>
              </p:cNvCxnSpPr>
              <p:nvPr/>
            </p:nvCxnSpPr>
            <p:spPr bwMode="auto">
              <a:xfrm>
                <a:off x="68737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3" name="Textfeld 42"/>
            <p:cNvSpPr txBox="1"/>
            <p:nvPr/>
          </p:nvSpPr>
          <p:spPr>
            <a:xfrm>
              <a:off x="2915816" y="4849415"/>
              <a:ext cx="1800200" cy="307777"/>
            </a:xfrm>
            <a:prstGeom prst="rect">
              <a:avLst/>
            </a:prstGeom>
            <a:gradFill>
              <a:gsLst>
                <a:gs pos="0">
                  <a:srgbClr val="3C6599"/>
                </a:gs>
                <a:gs pos="100000">
                  <a:srgbClr val="3C6599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Messaging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915816" y="5322694"/>
              <a:ext cx="1800200" cy="307777"/>
            </a:xfrm>
            <a:prstGeom prst="rect">
              <a:avLst/>
            </a:prstGeom>
            <a:gradFill>
              <a:gsLst>
                <a:gs pos="0">
                  <a:srgbClr val="A32B1B"/>
                </a:gs>
                <a:gs pos="100000">
                  <a:srgbClr val="A32B1B">
                    <a:lumMod val="40000"/>
                    <a:lumOff val="60000"/>
                  </a:srgbClr>
                </a:gs>
              </a:gsLst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Synchronisation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683568" y="4849415"/>
              <a:ext cx="1872208" cy="30777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/>
                <a:t>Karten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83568" y="5353471"/>
              <a:ext cx="1872208" cy="3077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 dirty="0"/>
                <a:t>Dokumente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7943" y="4221088"/>
              <a:ext cx="99578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800">
                  <a:latin typeface="Calibri" pitchFamily="34" charset="0"/>
                </a:rPr>
                <a:t>Speicher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11560" y="3284984"/>
              <a:ext cx="4176464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200">
                  <a:solidFill>
                    <a:schemeClr val="lt1"/>
                  </a:solidFill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5pPr>
              <a:lvl6pPr>
                <a:defRPr sz="1800">
                  <a:solidFill>
                    <a:schemeClr val="lt1"/>
                  </a:solidFill>
                  <a:latin typeface="+mn-lt"/>
                </a:defRPr>
              </a:lvl6pPr>
              <a:lvl7pPr>
                <a:defRPr sz="1800">
                  <a:solidFill>
                    <a:schemeClr val="lt1"/>
                  </a:solidFill>
                  <a:latin typeface="+mn-lt"/>
                </a:defRPr>
              </a:lvl7pPr>
              <a:lvl8pPr>
                <a:defRPr sz="1800">
                  <a:solidFill>
                    <a:schemeClr val="lt1"/>
                  </a:solidFill>
                  <a:latin typeface="+mn-lt"/>
                </a:defRPr>
              </a:lvl8pPr>
              <a:lvl9pPr>
                <a:defRPr sz="1800"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de-DE" sz="1600" smtClean="0"/>
                <a:t>Geodaten-Management</a:t>
              </a:r>
              <a:endParaRPr lang="de-DE" sz="1600" dirty="0"/>
            </a:p>
          </p:txBody>
        </p:sp>
      </p:grpSp>
      <p:cxnSp>
        <p:nvCxnSpPr>
          <p:cNvPr id="49" name="Gerade Verbindung mit Pfeil 48"/>
          <p:cNvCxnSpPr/>
          <p:nvPr/>
        </p:nvCxnSpPr>
        <p:spPr>
          <a:xfrm flipH="1">
            <a:off x="5004048" y="2636912"/>
            <a:ext cx="2232248" cy="864096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nhaltsplatzhalter 2"/>
          <p:cNvSpPr>
            <a:spLocks noGrp="1"/>
          </p:cNvSpPr>
          <p:nvPr>
            <p:ph idx="1"/>
          </p:nvPr>
        </p:nvSpPr>
        <p:spPr>
          <a:xfrm>
            <a:off x="5436096" y="5301208"/>
            <a:ext cx="3456384" cy="1152128"/>
          </a:xfrm>
        </p:spPr>
        <p:txBody>
          <a:bodyPr/>
          <a:lstStyle/>
          <a:p>
            <a:r>
              <a:rPr lang="de-DE" smtClean="0"/>
              <a:t>Management von Geodaten</a:t>
            </a:r>
          </a:p>
          <a:p>
            <a:r>
              <a:rPr lang="de-DE" smtClean="0"/>
              <a:t>Download von Geodaten des Landes (Synchronisation)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2627784" y="278092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err="1" smtClean="0"/>
              <a:t>iGreen</a:t>
            </a:r>
            <a:r>
              <a:rPr lang="de-DE" sz="1800" smtClean="0"/>
              <a:t> GeoBox</a:t>
            </a:r>
            <a:endParaRPr lang="de-DE" sz="1800" dirty="0"/>
          </a:p>
        </p:txBody>
      </p:sp>
      <p:pic>
        <p:nvPicPr>
          <p:cNvPr id="55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92088" cy="7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1162971" cy="11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5106"/>
            <a:ext cx="7942263" cy="855662"/>
          </a:xfrm>
        </p:spPr>
        <p:txBody>
          <a:bodyPr/>
          <a:lstStyle/>
          <a:p>
            <a:r>
              <a:rPr lang="de-DE" smtClean="0"/>
              <a:t>… oder zur iGreen GeoBox mobil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8" name="Rechteck 57"/>
          <p:cNvSpPr/>
          <p:nvPr/>
        </p:nvSpPr>
        <p:spPr bwMode="auto">
          <a:xfrm>
            <a:off x="611560" y="4077072"/>
            <a:ext cx="4464496" cy="2232248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2987824" y="4293096"/>
            <a:ext cx="1944216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Kommunikation</a:t>
            </a: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755576" y="4293096"/>
            <a:ext cx="2016224" cy="1872208"/>
            <a:chOff x="687370" y="3068960"/>
            <a:chExt cx="2084430" cy="2242107"/>
          </a:xfrm>
          <a:solidFill>
            <a:schemeClr val="bg1">
              <a:lumMod val="95000"/>
            </a:schemeClr>
          </a:solidFill>
        </p:grpSpPr>
        <p:sp>
          <p:nvSpPr>
            <p:cNvPr id="67" name="Ellipse 66"/>
            <p:cNvSpPr/>
            <p:nvPr/>
          </p:nvSpPr>
          <p:spPr bwMode="auto">
            <a:xfrm>
              <a:off x="687370" y="506853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sp>
          <p:nvSpPr>
            <p:cNvPr id="68" name="Rechteck 67"/>
            <p:cNvSpPr/>
            <p:nvPr/>
          </p:nvSpPr>
          <p:spPr bwMode="auto">
            <a:xfrm>
              <a:off x="689548" y="3195426"/>
              <a:ext cx="2078450" cy="1994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de-DE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687370" y="3068960"/>
              <a:ext cx="2084430" cy="242537"/>
            </a:xfrm>
            <a:prstGeom prst="ellips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050"/>
            </a:p>
          </p:txBody>
        </p:sp>
        <p:cxnSp>
          <p:nvCxnSpPr>
            <p:cNvPr id="70" name="Gerade Verbindung 69"/>
            <p:cNvCxnSpPr>
              <a:stCxn id="69" idx="6"/>
              <a:endCxn id="67" idx="6"/>
            </p:cNvCxnSpPr>
            <p:nvPr/>
          </p:nvCxnSpPr>
          <p:spPr bwMode="auto">
            <a:xfrm>
              <a:off x="277180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Gerade Verbindung 70"/>
            <p:cNvCxnSpPr>
              <a:stCxn id="69" idx="2"/>
              <a:endCxn id="67" idx="2"/>
            </p:cNvCxnSpPr>
            <p:nvPr/>
          </p:nvCxnSpPr>
          <p:spPr bwMode="auto">
            <a:xfrm>
              <a:off x="687370" y="3190230"/>
              <a:ext cx="0" cy="1999570"/>
            </a:xfrm>
            <a:prstGeom prst="line">
              <a:avLst/>
            </a:prstGeom>
            <a:grp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2" name="Textfeld 71"/>
          <p:cNvSpPr txBox="1"/>
          <p:nvPr/>
        </p:nvSpPr>
        <p:spPr>
          <a:xfrm>
            <a:off x="3059832" y="4993431"/>
            <a:ext cx="1800200" cy="307777"/>
          </a:xfrm>
          <a:prstGeom prst="rect">
            <a:avLst/>
          </a:prstGeom>
          <a:gradFill>
            <a:gsLst>
              <a:gs pos="0">
                <a:srgbClr val="3C6599"/>
              </a:gs>
              <a:gs pos="100000">
                <a:srgbClr val="3C6599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3059832" y="5466710"/>
            <a:ext cx="1800200" cy="307777"/>
          </a:xfrm>
          <a:prstGeom prst="rect">
            <a:avLst/>
          </a:prstGeom>
          <a:gradFill>
            <a:gsLst>
              <a:gs pos="0">
                <a:srgbClr val="A32B1B"/>
              </a:gs>
              <a:gs pos="100000">
                <a:srgbClr val="A32B1B">
                  <a:lumMod val="40000"/>
                  <a:lumOff val="60000"/>
                </a:srgbClr>
              </a:gs>
            </a:gsLst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>
                <a:solidFill>
                  <a:schemeClr val="dk1"/>
                </a:solidFill>
              </a:defRPr>
            </a:lvl1pPr>
            <a:lvl2pPr defTabSz="914400" eaLnBrk="1" latinLnBrk="0" hangingPunct="1">
              <a:defRPr sz="1800">
                <a:solidFill>
                  <a:schemeClr val="dk1"/>
                </a:solidFill>
              </a:defRPr>
            </a:lvl2pPr>
            <a:lvl3pPr defTabSz="914400" eaLnBrk="1" latinLnBrk="0" hangingPunct="1">
              <a:defRPr sz="1800">
                <a:solidFill>
                  <a:schemeClr val="dk1"/>
                </a:solidFill>
              </a:defRPr>
            </a:lvl3pPr>
            <a:lvl4pPr defTabSz="914400" eaLnBrk="1" latinLnBrk="0" hangingPunct="1">
              <a:defRPr sz="1800">
                <a:solidFill>
                  <a:schemeClr val="dk1"/>
                </a:solidFill>
              </a:defRPr>
            </a:lvl4pPr>
            <a:lvl5pPr defTabSz="914400" eaLnBrk="1" latinLnBrk="0" hangingPunct="1">
              <a:defRPr sz="1800">
                <a:solidFill>
                  <a:schemeClr val="dk1"/>
                </a:solidFill>
              </a:defRPr>
            </a:lvl5pPr>
            <a:lvl6pPr>
              <a:defRPr sz="1800">
                <a:solidFill>
                  <a:schemeClr val="dk1"/>
                </a:solidFill>
              </a:defRPr>
            </a:lvl6pPr>
            <a:lvl7pPr>
              <a:defRPr sz="1800">
                <a:solidFill>
                  <a:schemeClr val="dk1"/>
                </a:solidFill>
              </a:defRPr>
            </a:lvl7pPr>
            <a:lvl8pPr>
              <a:defRPr sz="1800">
                <a:solidFill>
                  <a:schemeClr val="dk1"/>
                </a:solidFill>
              </a:defRPr>
            </a:lvl8pPr>
            <a:lvl9pPr>
              <a:defRPr sz="1800"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Synchronisation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827584" y="4993431"/>
            <a:ext cx="1872208" cy="307777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lumMod val="40000"/>
                  <a:lumOff val="60000"/>
                </a:srgbClr>
              </a:gs>
            </a:gsLst>
            <a:lin ang="16200000" scaled="1"/>
          </a:gradFill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/>
              <a:t>Karten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827584" y="5497487"/>
            <a:ext cx="1872208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4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de-DE" dirty="0"/>
              <a:t>Dokumente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1271959" y="4365104"/>
            <a:ext cx="9957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>
                <a:latin typeface="Calibri" pitchFamily="34" charset="0"/>
              </a:rPr>
              <a:t>Speicher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619672" y="368845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err="1" smtClean="0"/>
              <a:t>iGreen</a:t>
            </a:r>
            <a:r>
              <a:rPr lang="de-DE" sz="1800" smtClean="0"/>
              <a:t> GeoBox mobil</a:t>
            </a:r>
            <a:endParaRPr lang="de-DE" sz="1800" dirty="0"/>
          </a:p>
        </p:txBody>
      </p:sp>
      <p:pic>
        <p:nvPicPr>
          <p:cNvPr id="80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0286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Gruppieren 97"/>
          <p:cNvGrpSpPr/>
          <p:nvPr/>
        </p:nvGrpSpPr>
        <p:grpSpPr>
          <a:xfrm>
            <a:off x="6372200" y="1052736"/>
            <a:ext cx="1521987" cy="1080120"/>
            <a:chOff x="467544" y="2996952"/>
            <a:chExt cx="4464496" cy="3168352"/>
          </a:xfrm>
        </p:grpSpPr>
        <p:sp>
          <p:nvSpPr>
            <p:cNvPr id="99" name="Rechteck 98"/>
            <p:cNvSpPr/>
            <p:nvPr/>
          </p:nvSpPr>
          <p:spPr bwMode="auto">
            <a:xfrm>
              <a:off x="467544" y="2996952"/>
              <a:ext cx="4464496" cy="3168352"/>
            </a:xfrm>
            <a:prstGeom prst="rect">
              <a:avLst/>
            </a:prstGeom>
            <a:solidFill>
              <a:srgbClr val="589A38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0" name="Abgerundetes Rechteck 99"/>
            <p:cNvSpPr/>
            <p:nvPr/>
          </p:nvSpPr>
          <p:spPr>
            <a:xfrm>
              <a:off x="2843808" y="4149080"/>
              <a:ext cx="1944216" cy="18722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300" dirty="0" smtClean="0">
                  <a:solidFill>
                    <a:schemeClr val="tx1"/>
                  </a:solidFill>
                  <a:latin typeface="Calibri" pitchFamily="34" charset="0"/>
                </a:rPr>
                <a:t>Kommunikation</a:t>
              </a: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01" name="Gruppieren 100"/>
            <p:cNvGrpSpPr/>
            <p:nvPr/>
          </p:nvGrpSpPr>
          <p:grpSpPr>
            <a:xfrm>
              <a:off x="611560" y="4149080"/>
              <a:ext cx="2016224" cy="1872208"/>
              <a:chOff x="687370" y="3068960"/>
              <a:chExt cx="2084430" cy="2242107"/>
            </a:xfrm>
            <a:solidFill>
              <a:schemeClr val="bg1">
                <a:lumMod val="95000"/>
              </a:schemeClr>
            </a:solidFill>
          </p:grpSpPr>
          <p:sp>
            <p:nvSpPr>
              <p:cNvPr id="108" name="Ellipse 107"/>
              <p:cNvSpPr/>
              <p:nvPr/>
            </p:nvSpPr>
            <p:spPr bwMode="auto">
              <a:xfrm>
                <a:off x="687370" y="506853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sp>
            <p:nvSpPr>
              <p:cNvPr id="109" name="Rechteck 108"/>
              <p:cNvSpPr/>
              <p:nvPr/>
            </p:nvSpPr>
            <p:spPr bwMode="auto">
              <a:xfrm>
                <a:off x="689548" y="3195426"/>
                <a:ext cx="2078450" cy="1994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Ellipse 109"/>
              <p:cNvSpPr/>
              <p:nvPr/>
            </p:nvSpPr>
            <p:spPr bwMode="auto">
              <a:xfrm>
                <a:off x="687370" y="306896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cxnSp>
            <p:nvCxnSpPr>
              <p:cNvPr id="111" name="Gerade Verbindung 110"/>
              <p:cNvCxnSpPr>
                <a:stCxn id="110" idx="6"/>
                <a:endCxn id="108" idx="6"/>
              </p:cNvCxnSpPr>
              <p:nvPr/>
            </p:nvCxnSpPr>
            <p:spPr bwMode="auto">
              <a:xfrm>
                <a:off x="277180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2" name="Gerade Verbindung 111"/>
              <p:cNvCxnSpPr>
                <a:stCxn id="110" idx="2"/>
                <a:endCxn id="108" idx="2"/>
              </p:cNvCxnSpPr>
              <p:nvPr/>
            </p:nvCxnSpPr>
            <p:spPr bwMode="auto">
              <a:xfrm>
                <a:off x="68737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2" name="Textfeld 101"/>
            <p:cNvSpPr txBox="1"/>
            <p:nvPr/>
          </p:nvSpPr>
          <p:spPr>
            <a:xfrm>
              <a:off x="2915816" y="4849415"/>
              <a:ext cx="1800200" cy="307777"/>
            </a:xfrm>
            <a:prstGeom prst="rect">
              <a:avLst/>
            </a:prstGeom>
            <a:gradFill>
              <a:gsLst>
                <a:gs pos="0">
                  <a:srgbClr val="3C6599"/>
                </a:gs>
                <a:gs pos="100000">
                  <a:srgbClr val="3C6599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sz="300" dirty="0">
                  <a:solidFill>
                    <a:schemeClr val="bg1"/>
                  </a:solidFill>
                </a:rPr>
                <a:t>Messaging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2915816" y="5322694"/>
              <a:ext cx="1800200" cy="307777"/>
            </a:xfrm>
            <a:prstGeom prst="rect">
              <a:avLst/>
            </a:prstGeom>
            <a:gradFill>
              <a:gsLst>
                <a:gs pos="0">
                  <a:srgbClr val="A32B1B"/>
                </a:gs>
                <a:gs pos="100000">
                  <a:srgbClr val="A32B1B">
                    <a:lumMod val="40000"/>
                    <a:lumOff val="60000"/>
                  </a:srgbClr>
                </a:gs>
              </a:gsLst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sz="300" dirty="0">
                  <a:solidFill>
                    <a:schemeClr val="bg1"/>
                  </a:solidFill>
                </a:rPr>
                <a:t>Synchronisation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683568" y="4849415"/>
              <a:ext cx="1872208" cy="30777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 sz="300" dirty="0" err="1"/>
                <a:t>GeoBox</a:t>
              </a:r>
              <a:endParaRPr lang="de-DE" sz="300" dirty="0"/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83568" y="5353471"/>
              <a:ext cx="1872208" cy="3077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 sz="300" dirty="0"/>
                <a:t>Dokumente</a:t>
              </a: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1127943" y="4221088"/>
              <a:ext cx="320922" cy="138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300">
                  <a:latin typeface="Calibri" pitchFamily="34" charset="0"/>
                </a:rPr>
                <a:t>Speicher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611560" y="3284984"/>
              <a:ext cx="4176464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200">
                  <a:solidFill>
                    <a:schemeClr val="lt1"/>
                  </a:solidFill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5pPr>
              <a:lvl6pPr>
                <a:defRPr sz="1800">
                  <a:solidFill>
                    <a:schemeClr val="lt1"/>
                  </a:solidFill>
                  <a:latin typeface="+mn-lt"/>
                </a:defRPr>
              </a:lvl6pPr>
              <a:lvl7pPr>
                <a:defRPr sz="1800">
                  <a:solidFill>
                    <a:schemeClr val="lt1"/>
                  </a:solidFill>
                  <a:latin typeface="+mn-lt"/>
                </a:defRPr>
              </a:lvl7pPr>
              <a:lvl8pPr>
                <a:defRPr sz="1800">
                  <a:solidFill>
                    <a:schemeClr val="lt1"/>
                  </a:solidFill>
                  <a:latin typeface="+mn-lt"/>
                </a:defRPr>
              </a:lvl8pPr>
              <a:lvl9pPr>
                <a:defRPr sz="1800"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de-DE" sz="300" smtClean="0"/>
                <a:t>Geodaten-Management</a:t>
              </a:r>
              <a:endParaRPr lang="de-DE" sz="300" dirty="0"/>
            </a:p>
          </p:txBody>
        </p:sp>
      </p:grpSp>
      <p:pic>
        <p:nvPicPr>
          <p:cNvPr id="56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0080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" name="Gerade Verbindung mit Pfeil 112"/>
          <p:cNvCxnSpPr/>
          <p:nvPr/>
        </p:nvCxnSpPr>
        <p:spPr>
          <a:xfrm flipH="1">
            <a:off x="5148064" y="1988840"/>
            <a:ext cx="2232248" cy="3168352"/>
          </a:xfrm>
          <a:prstGeom prst="straightConnector1">
            <a:avLst/>
          </a:prstGeom>
          <a:ln w="34925">
            <a:solidFill>
              <a:srgbClr val="A32B1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5076056" y="2492896"/>
            <a:ext cx="1838007" cy="1179873"/>
            <a:chOff x="3779912" y="1484784"/>
            <a:chExt cx="2847574" cy="1827945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3779912" y="1484784"/>
              <a:ext cx="2847574" cy="1827945"/>
              <a:chOff x="3437334" y="5128428"/>
              <a:chExt cx="2220751" cy="1184228"/>
            </a:xfrm>
            <a:effectLst>
              <a:outerShdw blurRad="114300" dist="88900" dir="2700000" algn="tl" rotWithShape="0">
                <a:prstClr val="black">
                  <a:alpha val="50000"/>
                </a:prstClr>
              </a:outerShdw>
            </a:effectLst>
          </p:grpSpPr>
          <p:cxnSp>
            <p:nvCxnSpPr>
              <p:cNvPr id="115" name="Gerade Verbindung 114"/>
              <p:cNvCxnSpPr/>
              <p:nvPr/>
            </p:nvCxnSpPr>
            <p:spPr>
              <a:xfrm flipH="1" flipV="1">
                <a:off x="4537035" y="5191429"/>
                <a:ext cx="482709" cy="647537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/>
              <p:nvPr/>
            </p:nvCxnSpPr>
            <p:spPr>
              <a:xfrm flipV="1">
                <a:off x="4053971" y="5192065"/>
                <a:ext cx="482709" cy="647537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58" b="98947" l="562" r="98689">
                            <a14:foregroundMark x1="34831" y1="43509" x2="70412" y2="52281"/>
                            <a14:foregroundMark x1="39139" y1="32281" x2="63858" y2="35789"/>
                            <a14:foregroundMark x1="43258" y1="22105" x2="56929" y2="235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334" y="5128428"/>
                <a:ext cx="2220751" cy="1184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8" name="Gerade Verbindung 117"/>
              <p:cNvCxnSpPr/>
              <p:nvPr/>
            </p:nvCxnSpPr>
            <p:spPr>
              <a:xfrm flipV="1">
                <a:off x="3477075" y="5188141"/>
                <a:ext cx="1059605" cy="1094925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 flipH="1" flipV="1">
                <a:off x="4532755" y="5188141"/>
                <a:ext cx="1071379" cy="1094925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Gerade Verbindung 119"/>
            <p:cNvCxnSpPr/>
            <p:nvPr/>
          </p:nvCxnSpPr>
          <p:spPr>
            <a:xfrm flipV="1">
              <a:off x="4030273" y="2620213"/>
              <a:ext cx="1953067" cy="6845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flipV="1">
              <a:off x="4786140" y="1988841"/>
              <a:ext cx="799757" cy="2160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Inhaltsplatzhalter 2"/>
          <p:cNvSpPr>
            <a:spLocks noGrp="1"/>
          </p:cNvSpPr>
          <p:nvPr>
            <p:ph idx="1"/>
          </p:nvPr>
        </p:nvSpPr>
        <p:spPr>
          <a:xfrm>
            <a:off x="5724128" y="4653136"/>
            <a:ext cx="3168352" cy="1728192"/>
          </a:xfrm>
        </p:spPr>
        <p:txBody>
          <a:bodyPr/>
          <a:lstStyle/>
          <a:p>
            <a:r>
              <a:rPr lang="de-DE" smtClean="0"/>
              <a:t>Nutzung der Geodaten aus der GeoBox </a:t>
            </a:r>
            <a:r>
              <a:rPr lang="de-DE"/>
              <a:t>auf </a:t>
            </a:r>
            <a:r>
              <a:rPr lang="de-DE" smtClean="0"/>
              <a:t>innerbetrieblichen Mobilgeräten</a:t>
            </a:r>
            <a:endParaRPr lang="de-DE"/>
          </a:p>
          <a:p>
            <a:pPr>
              <a:spcBef>
                <a:spcPts val="600"/>
              </a:spcBef>
            </a:pPr>
            <a:r>
              <a:rPr lang="de-DE" smtClean="0"/>
              <a:t>Auch partielle Verteilung aus der GeoBox möglich</a:t>
            </a:r>
          </a:p>
        </p:txBody>
      </p:sp>
      <p:sp>
        <p:nvSpPr>
          <p:cNvPr id="123" name="Textfeld 122"/>
          <p:cNvSpPr txBox="1"/>
          <p:nvPr/>
        </p:nvSpPr>
        <p:spPr>
          <a:xfrm>
            <a:off x="6253539" y="61139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err="1" smtClean="0"/>
              <a:t>iGreen</a:t>
            </a:r>
            <a:r>
              <a:rPr lang="de-DE" sz="1800" smtClean="0"/>
              <a:t> GeoBox</a:t>
            </a:r>
            <a:endParaRPr lang="de-DE" sz="1800" dirty="0"/>
          </a:p>
        </p:txBody>
      </p:sp>
      <p:pic>
        <p:nvPicPr>
          <p:cNvPr id="124" name="Picture 20" descr="BVL_landwi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2088" cy="7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iGreen</a:t>
            </a:r>
            <a:r>
              <a:rPr lang="de-DE" dirty="0" smtClean="0"/>
              <a:t> Geoformulare </a:t>
            </a:r>
            <a:r>
              <a:rPr lang="de-DE" smtClean="0"/>
              <a:t>= </a:t>
            </a:r>
            <a:br>
              <a:rPr lang="de-DE" smtClean="0"/>
            </a:br>
            <a:r>
              <a:rPr lang="de-DE" smtClean="0"/>
              <a:t>iGreen </a:t>
            </a:r>
            <a:r>
              <a:rPr lang="de-DE" dirty="0" err="1" smtClean="0"/>
              <a:t>GeoBox</a:t>
            </a:r>
            <a:r>
              <a:rPr lang="de-DE" dirty="0" smtClean="0"/>
              <a:t> + GeoFormular-Applikation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24" name="Picture 5" descr="C:\Users\Rodrian\AppData\Local\Temp\Rar$DR00.163\4_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382" r="817" b="915"/>
          <a:stretch/>
        </p:blipFill>
        <p:spPr bwMode="auto">
          <a:xfrm>
            <a:off x="5652120" y="2204864"/>
            <a:ext cx="3071330" cy="2304256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pieren 27"/>
          <p:cNvGrpSpPr/>
          <p:nvPr/>
        </p:nvGrpSpPr>
        <p:grpSpPr>
          <a:xfrm>
            <a:off x="467544" y="3140968"/>
            <a:ext cx="4464496" cy="3168352"/>
            <a:chOff x="467544" y="2996952"/>
            <a:chExt cx="4464496" cy="3168352"/>
          </a:xfrm>
        </p:grpSpPr>
        <p:sp>
          <p:nvSpPr>
            <p:cNvPr id="29" name="Rechteck 28"/>
            <p:cNvSpPr/>
            <p:nvPr/>
          </p:nvSpPr>
          <p:spPr bwMode="auto">
            <a:xfrm>
              <a:off x="467544" y="2996952"/>
              <a:ext cx="4464496" cy="3168352"/>
            </a:xfrm>
            <a:prstGeom prst="rect">
              <a:avLst/>
            </a:prstGeom>
            <a:solidFill>
              <a:srgbClr val="589A38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de-DE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2843808" y="4149080"/>
              <a:ext cx="1944216" cy="18722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800" dirty="0" smtClean="0">
                  <a:solidFill>
                    <a:schemeClr val="tx1"/>
                  </a:solidFill>
                  <a:latin typeface="Calibri" pitchFamily="34" charset="0"/>
                </a:rPr>
                <a:t>Kommunikation</a:t>
              </a: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de-DE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611560" y="4149080"/>
              <a:ext cx="2016224" cy="1872208"/>
              <a:chOff x="687370" y="3068960"/>
              <a:chExt cx="2084430" cy="2242107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Ellipse 37"/>
              <p:cNvSpPr/>
              <p:nvPr/>
            </p:nvSpPr>
            <p:spPr bwMode="auto">
              <a:xfrm>
                <a:off x="687370" y="506853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sp>
            <p:nvSpPr>
              <p:cNvPr id="39" name="Rechteck 38"/>
              <p:cNvSpPr/>
              <p:nvPr/>
            </p:nvSpPr>
            <p:spPr bwMode="auto">
              <a:xfrm>
                <a:off x="689548" y="3195426"/>
                <a:ext cx="2078450" cy="1994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de-DE" sz="1800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Ellipse 39"/>
              <p:cNvSpPr/>
              <p:nvPr/>
            </p:nvSpPr>
            <p:spPr bwMode="auto">
              <a:xfrm>
                <a:off x="687370" y="3068960"/>
                <a:ext cx="2084430" cy="242537"/>
              </a:xfrm>
              <a:prstGeom prst="ellips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050"/>
              </a:p>
            </p:txBody>
          </p:sp>
          <p:cxnSp>
            <p:nvCxnSpPr>
              <p:cNvPr id="41" name="Gerade Verbindung 40"/>
              <p:cNvCxnSpPr>
                <a:stCxn id="40" idx="6"/>
                <a:endCxn id="38" idx="6"/>
              </p:cNvCxnSpPr>
              <p:nvPr/>
            </p:nvCxnSpPr>
            <p:spPr bwMode="auto">
              <a:xfrm>
                <a:off x="277180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Gerade Verbindung 41"/>
              <p:cNvCxnSpPr>
                <a:stCxn id="40" idx="2"/>
                <a:endCxn id="38" idx="2"/>
              </p:cNvCxnSpPr>
              <p:nvPr/>
            </p:nvCxnSpPr>
            <p:spPr bwMode="auto">
              <a:xfrm>
                <a:off x="687370" y="3190230"/>
                <a:ext cx="0" cy="199957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2" name="Textfeld 31"/>
            <p:cNvSpPr txBox="1"/>
            <p:nvPr/>
          </p:nvSpPr>
          <p:spPr>
            <a:xfrm>
              <a:off x="2915816" y="4849415"/>
              <a:ext cx="1800200" cy="307777"/>
            </a:xfrm>
            <a:prstGeom prst="rect">
              <a:avLst/>
            </a:prstGeom>
            <a:gradFill>
              <a:gsLst>
                <a:gs pos="0">
                  <a:srgbClr val="3C6599"/>
                </a:gs>
                <a:gs pos="100000">
                  <a:srgbClr val="3C6599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Messaging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915816" y="5322694"/>
              <a:ext cx="1800200" cy="307777"/>
            </a:xfrm>
            <a:prstGeom prst="rect">
              <a:avLst/>
            </a:prstGeom>
            <a:gradFill>
              <a:gsLst>
                <a:gs pos="0">
                  <a:srgbClr val="A32B1B"/>
                </a:gs>
                <a:gs pos="100000">
                  <a:srgbClr val="A32B1B">
                    <a:lumMod val="40000"/>
                    <a:lumOff val="60000"/>
                  </a:srgbClr>
                </a:gs>
              </a:gsLst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>
                  <a:solidFill>
                    <a:schemeClr val="dk1"/>
                  </a:solidFill>
                </a:defRPr>
              </a:lvl1pPr>
              <a:lvl2pPr defTabSz="914400" eaLnBrk="1" latinLnBrk="0" hangingPunct="1">
                <a:defRPr sz="1800">
                  <a:solidFill>
                    <a:schemeClr val="dk1"/>
                  </a:solidFill>
                </a:defRPr>
              </a:lvl2pPr>
              <a:lvl3pPr defTabSz="914400" eaLnBrk="1" latinLnBrk="0" hangingPunct="1">
                <a:defRPr sz="1800">
                  <a:solidFill>
                    <a:schemeClr val="dk1"/>
                  </a:solidFill>
                </a:defRPr>
              </a:lvl3pPr>
              <a:lvl4pPr defTabSz="914400" eaLnBrk="1" latinLnBrk="0" hangingPunct="1">
                <a:defRPr sz="1800">
                  <a:solidFill>
                    <a:schemeClr val="dk1"/>
                  </a:solidFill>
                </a:defRPr>
              </a:lvl4pPr>
              <a:lvl5pPr defTabSz="914400" eaLnBrk="1" latinLnBrk="0" hangingPunct="1">
                <a:defRPr sz="1800">
                  <a:solidFill>
                    <a:schemeClr val="dk1"/>
                  </a:solidFill>
                </a:defRPr>
              </a:lvl5pPr>
              <a:lvl6pPr>
                <a:defRPr sz="1800">
                  <a:solidFill>
                    <a:schemeClr val="dk1"/>
                  </a:solidFill>
                </a:defRPr>
              </a:lvl6pPr>
              <a:lvl7pPr>
                <a:defRPr sz="1800">
                  <a:solidFill>
                    <a:schemeClr val="dk1"/>
                  </a:solidFill>
                </a:defRPr>
              </a:lvl7pPr>
              <a:lvl8pPr>
                <a:defRPr sz="1800">
                  <a:solidFill>
                    <a:schemeClr val="dk1"/>
                  </a:solidFill>
                </a:defRPr>
              </a:lvl8pPr>
              <a:lvl9pPr>
                <a:defRPr sz="1800">
                  <a:solidFill>
                    <a:schemeClr val="dk1"/>
                  </a:solidFill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Synchronisation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83568" y="4849415"/>
              <a:ext cx="1872208" cy="307777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40000"/>
                    <a:lumOff val="60000"/>
                  </a:srgbClr>
                </a:gs>
              </a:gsLst>
              <a:lin ang="16200000" scaled="1"/>
            </a:gradFill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/>
                <a:t>Karten</a:t>
              </a:r>
              <a:endParaRPr lang="de-DE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83568" y="5353471"/>
              <a:ext cx="1872208" cy="3077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400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r>
                <a:rPr lang="de-DE" dirty="0"/>
                <a:t>Dokumente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1127943" y="4221088"/>
              <a:ext cx="99578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800">
                  <a:latin typeface="Calibri" pitchFamily="34" charset="0"/>
                </a:rPr>
                <a:t>Speicher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11560" y="3284984"/>
              <a:ext cx="1944216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ctr" defTabSz="914400" eaLnBrk="1" latinLnBrk="0" hangingPunct="1">
                <a:defRPr sz="1200">
                  <a:solidFill>
                    <a:schemeClr val="lt1"/>
                  </a:solidFill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lt1"/>
                  </a:solidFill>
                  <a:latin typeface="+mn-lt"/>
                </a:defRPr>
              </a:lvl5pPr>
              <a:lvl6pPr>
                <a:defRPr sz="1800">
                  <a:solidFill>
                    <a:schemeClr val="lt1"/>
                  </a:solidFill>
                  <a:latin typeface="+mn-lt"/>
                </a:defRPr>
              </a:lvl6pPr>
              <a:lvl7pPr>
                <a:defRPr sz="1800">
                  <a:solidFill>
                    <a:schemeClr val="lt1"/>
                  </a:solidFill>
                  <a:latin typeface="+mn-lt"/>
                </a:defRPr>
              </a:lvl7pPr>
              <a:lvl8pPr>
                <a:defRPr sz="1800">
                  <a:solidFill>
                    <a:schemeClr val="lt1"/>
                  </a:solidFill>
                  <a:latin typeface="+mn-lt"/>
                </a:defRPr>
              </a:lvl8pPr>
              <a:lvl9pPr>
                <a:defRPr sz="1800"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de-DE" sz="1600" smtClean="0"/>
                <a:t>Geodaten-Management</a:t>
              </a:r>
              <a:endParaRPr lang="de-DE" sz="1600" dirty="0"/>
            </a:p>
          </p:txBody>
        </p:sp>
      </p:grpSp>
      <p:pic>
        <p:nvPicPr>
          <p:cNvPr id="46" name="Picture 20" descr="BVL_landw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92088" cy="7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1162971" cy="11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2771800" y="3429000"/>
            <a:ext cx="1944216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ctr" defTabSz="914400" eaLnBrk="1" latinLnBrk="0" hangingPunct="1">
              <a:defRPr sz="1200">
                <a:solidFill>
                  <a:schemeClr val="lt1"/>
                </a:solidFill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lt1"/>
                </a:solidFill>
                <a:latin typeface="+mn-lt"/>
              </a:defRPr>
            </a:lvl5pPr>
            <a:lvl6pPr>
              <a:defRPr sz="1800">
                <a:solidFill>
                  <a:schemeClr val="lt1"/>
                </a:solidFill>
                <a:latin typeface="+mn-lt"/>
              </a:defRPr>
            </a:lvl6pPr>
            <a:lvl7pPr>
              <a:defRPr sz="1800">
                <a:solidFill>
                  <a:schemeClr val="lt1"/>
                </a:solidFill>
                <a:latin typeface="+mn-lt"/>
              </a:defRPr>
            </a:lvl7pPr>
            <a:lvl8pPr>
              <a:defRPr sz="1800">
                <a:solidFill>
                  <a:schemeClr val="lt1"/>
                </a:solidFill>
                <a:latin typeface="+mn-lt"/>
              </a:defRPr>
            </a:lvl8pPr>
            <a:lvl9pPr>
              <a:defRPr sz="1800"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de-DE" sz="1600" u="sng" smtClean="0"/>
              <a:t>GeoFormulare</a:t>
            </a:r>
            <a:endParaRPr lang="de-DE" sz="1600" u="sng" dirty="0"/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4716016" y="2204864"/>
            <a:ext cx="936104" cy="1224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 flipV="1">
            <a:off x="4716016" y="4005064"/>
            <a:ext cx="936104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Resultate werden offen zur Verfügung stehen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42262" cy="36724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800" smtClean="0"/>
              <a:t>Offene Spezifikation / Dokumentation </a:t>
            </a:r>
            <a:r>
              <a:rPr lang="de-DE" sz="1800" dirty="0" smtClean="0"/>
              <a:t>der Prinzipien und Konzepte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800" dirty="0" smtClean="0"/>
              <a:t>Online verfügbare Modellierungen </a:t>
            </a:r>
            <a:r>
              <a:rPr lang="de-DE" sz="1800" smtClean="0"/>
              <a:t>von Nachrichten- / Dokumenten-Formaten </a:t>
            </a:r>
            <a:r>
              <a:rPr lang="de-DE" sz="1800" dirty="0" smtClean="0"/>
              <a:t>und Vokabularien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800" dirty="0" smtClean="0"/>
              <a:t>Open-Source-Prototypen für </a:t>
            </a:r>
            <a:r>
              <a:rPr lang="de-DE" sz="1800" dirty="0" err="1" smtClean="0"/>
              <a:t>Konnektoren</a:t>
            </a:r>
            <a:r>
              <a:rPr lang="de-DE" sz="1800" dirty="0" smtClean="0"/>
              <a:t> und Applikationen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800" dirty="0" smtClean="0"/>
              <a:t>Realisiert auf Basis offener Technologien:</a:t>
            </a:r>
          </a:p>
          <a:p>
            <a:pPr lvl="1">
              <a:spcAft>
                <a:spcPts val="1200"/>
              </a:spcAft>
            </a:pPr>
            <a:r>
              <a:rPr lang="de-DE" smtClean="0"/>
              <a:t>JSON-LD Dokumente</a:t>
            </a:r>
            <a:endParaRPr lang="de-DE" dirty="0" smtClean="0"/>
          </a:p>
          <a:p>
            <a:pPr lvl="1">
              <a:spcAft>
                <a:spcPts val="1200"/>
              </a:spcAft>
            </a:pPr>
            <a:r>
              <a:rPr lang="de-DE" dirty="0" smtClean="0"/>
              <a:t>Synchronisierung per Apache Couch-DB</a:t>
            </a:r>
          </a:p>
          <a:p>
            <a:pPr lvl="1">
              <a:spcAft>
                <a:spcPts val="1200"/>
              </a:spcAft>
            </a:pPr>
            <a:r>
              <a:rPr lang="de-DE" dirty="0" smtClean="0"/>
              <a:t>Messaging auf </a:t>
            </a:r>
            <a:r>
              <a:rPr lang="de-DE" smtClean="0"/>
              <a:t>Grundlage von XMPP </a:t>
            </a:r>
            <a:r>
              <a:rPr lang="de-DE" dirty="0" smtClean="0"/>
              <a:t>oder e-</a:t>
            </a:r>
            <a:r>
              <a:rPr lang="de-DE" dirty="0" err="1" smtClean="0"/>
              <a:t>mail</a:t>
            </a:r>
            <a:r>
              <a:rPr lang="de-DE" dirty="0" smtClean="0"/>
              <a:t>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Zusammenfassung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6118042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03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de-DE" sz="800" smtClean="0"/>
          </a:p>
          <a:p>
            <a:pPr>
              <a:spcBef>
                <a:spcPts val="600"/>
              </a:spcBef>
            </a:pPr>
            <a:r>
              <a:rPr lang="de-DE" sz="1800" smtClean="0"/>
              <a:t>Konzept: iGreen Nodes als Endknoten im Kommunikationsnetzwerk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iGreen-Nodes sind konfigurierbar bzw. erweiterbar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Minimale iGreen-Nodes: Kommunikation + Speicher + Bezug auf Ontologien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Konnektoren sind minimale iGreen Nodes mit spezieller Konfiguration</a:t>
            </a:r>
            <a:endParaRPr lang="de-DE" sz="1800" dirty="0" smtClean="0"/>
          </a:p>
          <a:p>
            <a:pPr>
              <a:spcBef>
                <a:spcPts val="1800"/>
              </a:spcBef>
            </a:pPr>
            <a:r>
              <a:rPr lang="de-DE" sz="1800" smtClean="0"/>
              <a:t>Der IIS-Konnektor bindet den Landwirt an die iGreen-Infrastruktur an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Das Konzept umfasst spezielle Messaging-Varianten (XMPP / E-Mail)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Der IIS-Konnektor wird für die Bereitstellung von Geodaten des Landes zur iGreen GeoBox erweitert</a:t>
            </a:r>
          </a:p>
          <a:p>
            <a:pPr>
              <a:spcBef>
                <a:spcPts val="1800"/>
              </a:spcBef>
            </a:pPr>
            <a:r>
              <a:rPr lang="de-DE" sz="1800" smtClean="0"/>
              <a:t>Er dient in dieser Form als Grundlage für die iGreen GeoFormulare</a:t>
            </a:r>
            <a:endParaRPr lang="de-DE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r>
              <a:rPr lang="de-DE" smtClean="0"/>
              <a:t>Für weitere Informationen siehe auch</a:t>
            </a:r>
          </a:p>
          <a:p>
            <a:pPr marL="0" indent="0">
              <a:buNone/>
            </a:pPr>
            <a:r>
              <a:rPr lang="de-DE"/>
              <a:t>	 </a:t>
            </a:r>
            <a:r>
              <a:rPr lang="de-DE" smtClean="0"/>
              <a:t>		</a:t>
            </a:r>
          </a:p>
          <a:p>
            <a:pPr marL="0" indent="0">
              <a:buNone/>
            </a:pPr>
            <a:endParaRPr lang="de-DE" smtClean="0"/>
          </a:p>
          <a:p>
            <a:pPr marL="0" indent="0" algn="ctr">
              <a:buNone/>
            </a:pPr>
            <a:r>
              <a:rPr lang="de-DE" smtClean="0"/>
              <a:t>http</a:t>
            </a:r>
            <a:r>
              <a:rPr lang="de-DE"/>
              <a:t>://</a:t>
            </a:r>
            <a:r>
              <a:rPr lang="de-DE" smtClean="0"/>
              <a:t>iis.fh-bingen.de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0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449055" y="453929"/>
            <a:ext cx="1163435" cy="1030459"/>
          </a:xfrm>
          <a:prstGeom prst="ellipse">
            <a:avLst/>
          </a:prstGeom>
          <a:solidFill>
            <a:schemeClr val="bg2">
              <a:lumMod val="75000"/>
              <a:alpha val="10196"/>
            </a:schemeClr>
          </a:solidFill>
          <a:ln>
            <a:noFill/>
          </a:ln>
          <a:effectLst>
            <a:glow rad="1041400">
              <a:schemeClr val="bg2">
                <a:lumMod val="50000"/>
                <a:alpha val="43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671157" y="2720939"/>
            <a:ext cx="1163435" cy="1030459"/>
          </a:xfrm>
          <a:prstGeom prst="ellipse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753438" y="1553086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899592" y="4695348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778346" y="5540035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773961" y="4077072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9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64904"/>
            <a:ext cx="98739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BVL_landw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896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3575874" y="2649882"/>
            <a:ext cx="619111" cy="1366948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59" y="4085733"/>
            <a:ext cx="11811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78216"/>
            <a:ext cx="792088" cy="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6654081" y="404664"/>
            <a:ext cx="870247" cy="1146164"/>
            <a:chOff x="6548381" y="4728438"/>
            <a:chExt cx="870247" cy="1146164"/>
          </a:xfrm>
        </p:grpSpPr>
        <p:sp>
          <p:nvSpPr>
            <p:cNvPr id="18" name="Rechteck 17"/>
            <p:cNvSpPr/>
            <p:nvPr/>
          </p:nvSpPr>
          <p:spPr>
            <a:xfrm>
              <a:off x="6726398" y="4728438"/>
              <a:ext cx="6351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36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36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19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8381" y="4895972"/>
              <a:ext cx="870247" cy="9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2771800" y="836712"/>
            <a:ext cx="13179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Landwirt</a:t>
            </a:r>
            <a:endParaRPr lang="de-DE" sz="24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24328" y="260648"/>
            <a:ext cx="10919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Handel</a:t>
            </a:r>
            <a:endParaRPr lang="de-DE" sz="24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4" y="3933056"/>
            <a:ext cx="13484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Beratung</a:t>
            </a:r>
            <a:endParaRPr lang="de-DE" sz="24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73891" y="4005064"/>
            <a:ext cx="188038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Lohn-</a:t>
            </a:r>
            <a:b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unternehmer</a:t>
            </a:r>
            <a:endParaRPr lang="de-DE" sz="24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95536" y="4005064"/>
            <a:ext cx="166423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Maschinen,</a:t>
            </a:r>
            <a:b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24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Fahrer</a:t>
            </a:r>
            <a:endParaRPr lang="de-DE" sz="24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923928" y="2708920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Auftrag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" descr="D:\Aktuell_rodrian\Vorlesungen\WS_1112\_Sonstiges\Vortrag Droidcon\mobiltelefon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613816" cy="81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Aktuell_rodrian\Vorlesungen\WS_1112\_Sonstiges\Vortrag Droidcon\bri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599185" cy="5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Gerade Verbindung mit Pfeil 29"/>
          <p:cNvCxnSpPr/>
          <p:nvPr/>
        </p:nvCxnSpPr>
        <p:spPr>
          <a:xfrm flipH="1">
            <a:off x="3491880" y="5139805"/>
            <a:ext cx="475626" cy="521443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0" idx="2"/>
          </p:cNvCxnSpPr>
          <p:nvPr/>
        </p:nvCxnSpPr>
        <p:spPr>
          <a:xfrm flipH="1">
            <a:off x="2063027" y="4592302"/>
            <a:ext cx="1710934" cy="276858"/>
          </a:xfrm>
          <a:prstGeom prst="straightConnector1">
            <a:avLst/>
          </a:prstGeom>
          <a:ln w="38100">
            <a:solidFill>
              <a:srgbClr val="005B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8" idx="5"/>
          </p:cNvCxnSpPr>
          <p:nvPr/>
        </p:nvCxnSpPr>
        <p:spPr>
          <a:xfrm flipH="1" flipV="1">
            <a:off x="1892646" y="5574900"/>
            <a:ext cx="885700" cy="480365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994855" y="5795972"/>
            <a:ext cx="12057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Scheduling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339752" y="4797152"/>
            <a:ext cx="12843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Maschinen-</a:t>
            </a:r>
            <a:b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aufträge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995936" y="5301208"/>
            <a:ext cx="170553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Dokumentation,</a:t>
            </a:r>
          </a:p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Ertragsdaten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4" descr="D:\Aktuell_rodrian\Vorlesungen\WS_1112\_Sonstiges\Vortrag Droidcon\usb sti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61248"/>
            <a:ext cx="785647" cy="7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Aktuell_rodrian\Vorlesungen\WS_1112\_Sonstiges\Vortrag Droidcon\mobiltelefon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85" y="6021288"/>
            <a:ext cx="613816" cy="8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Gerade Verbindung mit Pfeil 37"/>
          <p:cNvCxnSpPr/>
          <p:nvPr/>
        </p:nvCxnSpPr>
        <p:spPr>
          <a:xfrm>
            <a:off x="4213557" y="2204864"/>
            <a:ext cx="3166755" cy="738965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Aktuell_rodrian\Vorlesungen\WS_1112\_Sonstiges\Vortrag Droidcon\mobiltelefon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613816" cy="8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5367865" y="2060848"/>
            <a:ext cx="33857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Bodendaten, Schlaginformationen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444208" y="3212976"/>
            <a:ext cx="13118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Handlungs-</a:t>
            </a:r>
          </a:p>
          <a:p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empfehlung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3" name="Gerade Verbindung mit Pfeil 42"/>
          <p:cNvCxnSpPr>
            <a:endCxn id="5" idx="2"/>
          </p:cNvCxnSpPr>
          <p:nvPr/>
        </p:nvCxnSpPr>
        <p:spPr>
          <a:xfrm flipV="1">
            <a:off x="4067944" y="969159"/>
            <a:ext cx="2381111" cy="694052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4860032" y="332656"/>
            <a:ext cx="14151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Lieferschein, </a:t>
            </a:r>
            <a:b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Rechnung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3" descr="D:\Aktuell_rodrian\Vorlesungen\WS_1112\_Sonstiges\Vortrag Droidcon\bri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599185" cy="5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lipse 45"/>
          <p:cNvSpPr/>
          <p:nvPr/>
        </p:nvSpPr>
        <p:spPr>
          <a:xfrm>
            <a:off x="694630" y="546283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1638621" y="1225442"/>
            <a:ext cx="989163" cy="54737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0" descr="BVL_landw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8" y="438832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Aktuell_rodrian\Vorlesungen\WS_1112\_Sonstiges\Vortrag Droidcon\mobiltelefon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65" y="487750"/>
            <a:ext cx="613816" cy="8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D:\Aktuell_rodrian\Vorlesungen\WS_1112\_Sonstiges\Vortrag Droidcon\card-s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21288"/>
            <a:ext cx="467645" cy="4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6623720" y="5085184"/>
            <a:ext cx="2520280" cy="1152128"/>
          </a:xfrm>
          <a:prstGeom prst="round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Ziel: Elektronischer Datenaustausch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339752" y="2780928"/>
            <a:ext cx="14151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Lieferschein, </a:t>
            </a:r>
            <a:b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z="180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Rechnung</a:t>
            </a:r>
            <a:endParaRPr lang="de-DE" sz="180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" name="Picture 5" descr="C:\Users\Rodrian\Downloads\LieberGott\mähdrescherneu_small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4D9DB"/>
              </a:clrFrom>
              <a:clrTo>
                <a:srgbClr val="D4D9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869160"/>
            <a:ext cx="128614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6" grpId="0"/>
      <p:bldP spid="26" grpId="1"/>
      <p:bldP spid="26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41" grpId="0"/>
      <p:bldP spid="41" grpId="1"/>
      <p:bldP spid="41" grpId="2"/>
      <p:bldP spid="42" grpId="0"/>
      <p:bldP spid="42" grpId="1"/>
      <p:bldP spid="42" grpId="2"/>
      <p:bldP spid="44" grpId="0"/>
      <p:bldP spid="44" grpId="1"/>
      <p:bldP spid="44" grpId="2"/>
      <p:bldP spid="46" grpId="0" animBg="1"/>
      <p:bldP spid="51" grpId="0"/>
      <p:bldP spid="51" grpId="1"/>
      <p:bldP spid="5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mtClean="0"/>
              <a:t>Beispiel für angestrebten elektronischen Datenfluss:</a:t>
            </a:r>
            <a:br>
              <a:rPr lang="de-DE" smtClean="0"/>
            </a:br>
            <a:r>
              <a:rPr lang="de-DE" smtClean="0"/>
              <a:t>Koordinaten, Ertragsdaten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202883" y="1831032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629272" y="5206853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223406" y="3968469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0" descr="BVL_landw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45" y="1690842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025319" y="2861491"/>
            <a:ext cx="619111" cy="1163894"/>
          </a:xfrm>
          <a:prstGeom prst="straightConnector1">
            <a:avLst/>
          </a:prstGeom>
          <a:ln w="38100">
            <a:solidFill>
              <a:srgbClr val="005B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04" y="3977130"/>
            <a:ext cx="11811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84" y="5377777"/>
            <a:ext cx="933272" cy="6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>
            <a:off x="3784600" y="4912848"/>
            <a:ext cx="581718" cy="464929"/>
          </a:xfrm>
          <a:prstGeom prst="straightConnector1">
            <a:avLst/>
          </a:prstGeom>
          <a:ln w="38100">
            <a:solidFill>
              <a:srgbClr val="005B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771800" y="2996952"/>
            <a:ext cx="1684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Flächen-</a:t>
            </a:r>
            <a:b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koordinaten,</a:t>
            </a:r>
            <a:b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Arbeitsauftrag</a:t>
            </a:r>
            <a:endParaRPr lang="de-DE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11519" y="5298546"/>
            <a:ext cx="154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</a:effectLst>
                <a:latin typeface="Calibri" pitchFamily="34" charset="0"/>
                <a:cs typeface="Calibri" pitchFamily="34" charset="0"/>
              </a:rPr>
              <a:t>Ertragsdaten</a:t>
            </a:r>
            <a:endParaRPr lang="de-DE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48" y="3479405"/>
            <a:ext cx="2646040" cy="2276697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7" name="Rechteck 16"/>
          <p:cNvSpPr/>
          <p:nvPr/>
        </p:nvSpPr>
        <p:spPr>
          <a:xfrm>
            <a:off x="7305439" y="3241418"/>
            <a:ext cx="1578665" cy="2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plantmanagementnetwork.org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4272598" y="2742064"/>
            <a:ext cx="619111" cy="1163894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3937000" y="5065248"/>
            <a:ext cx="581718" cy="464929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70" y="4858274"/>
            <a:ext cx="1431314" cy="58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Grp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9" t="27098" r="15916" b="47053"/>
          <a:stretch/>
        </p:blipFill>
        <p:spPr>
          <a:xfrm>
            <a:off x="683568" y="1411485"/>
            <a:ext cx="1737910" cy="1450006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4" name="Rechteck 23"/>
          <p:cNvSpPr/>
          <p:nvPr/>
        </p:nvSpPr>
        <p:spPr>
          <a:xfrm>
            <a:off x="4613309" y="2805200"/>
            <a:ext cx="635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36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@</a:t>
            </a:r>
            <a:endParaRPr lang="de-DE" sz="3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491880" y="4366845"/>
            <a:ext cx="635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36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@</a:t>
            </a:r>
            <a:endParaRPr lang="de-DE" sz="3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iGreen Infrastruktur:</a:t>
            </a:r>
          </a:p>
          <a:p>
            <a:r>
              <a:rPr lang="de-DE" smtClean="0"/>
              <a:t>Anforderungen, Konzept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6118042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8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llipse 98"/>
          <p:cNvSpPr/>
          <p:nvPr/>
        </p:nvSpPr>
        <p:spPr>
          <a:xfrm>
            <a:off x="6012160" y="1644344"/>
            <a:ext cx="978236" cy="794027"/>
          </a:xfrm>
          <a:prstGeom prst="ellipse">
            <a:avLst/>
          </a:prstGeom>
          <a:solidFill>
            <a:schemeClr val="bg2">
              <a:lumMod val="75000"/>
              <a:alpha val="10196"/>
            </a:schemeClr>
          </a:solidFill>
          <a:ln>
            <a:noFill/>
          </a:ln>
          <a:effectLst>
            <a:glow rad="1041400">
              <a:schemeClr val="bg2">
                <a:lumMod val="50000"/>
                <a:alpha val="43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Rechteck 154"/>
          <p:cNvSpPr/>
          <p:nvPr/>
        </p:nvSpPr>
        <p:spPr>
          <a:xfrm>
            <a:off x="6012160" y="1716352"/>
            <a:ext cx="1296144" cy="100811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Handel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188640"/>
            <a:ext cx="7942263" cy="855662"/>
          </a:xfrm>
        </p:spPr>
        <p:txBody>
          <a:bodyPr/>
          <a:lstStyle/>
          <a:p>
            <a:r>
              <a:rPr lang="de-DE" smtClean="0"/>
              <a:t>Teilnehmer werden durch Endknoten im Kommunikationsnetz repräsentiert: </a:t>
            </a:r>
            <a:r>
              <a:rPr lang="de-DE" u="sng" smtClean="0"/>
              <a:t>iGreen Nodes</a:t>
            </a:r>
            <a:endParaRPr lang="de-DE" u="sng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9583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1162867" y="2011691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3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62657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Ellipse 95"/>
          <p:cNvSpPr/>
          <p:nvPr/>
        </p:nvSpPr>
        <p:spPr>
          <a:xfrm>
            <a:off x="7044935" y="4430309"/>
            <a:ext cx="1163435" cy="1030459"/>
          </a:xfrm>
          <a:prstGeom prst="ellipse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7" name="Picture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284304"/>
            <a:ext cx="477983" cy="6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Ellipse 99"/>
          <p:cNvSpPr/>
          <p:nvPr/>
        </p:nvSpPr>
        <p:spPr>
          <a:xfrm>
            <a:off x="2893948" y="2453152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685060" y="4874443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2264748" y="5525322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3131840" y="4380648"/>
            <a:ext cx="978236" cy="794027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4FB166">
                <a:alpha val="42353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" name="Gerade Verbindung mit Pfeil 104"/>
          <p:cNvCxnSpPr/>
          <p:nvPr/>
        </p:nvCxnSpPr>
        <p:spPr>
          <a:xfrm flipH="1">
            <a:off x="3511758" y="3258380"/>
            <a:ext cx="2775" cy="113220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H="1">
            <a:off x="2915816" y="5172736"/>
            <a:ext cx="432048" cy="48477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>
            <a:off x="2267744" y="4884704"/>
            <a:ext cx="1080120" cy="2880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3851920" y="3300528"/>
            <a:ext cx="3384376" cy="118813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657"/>
            <a:ext cx="949733" cy="8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4304"/>
            <a:ext cx="1018955" cy="10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hteck 132"/>
          <p:cNvSpPr/>
          <p:nvPr/>
        </p:nvSpPr>
        <p:spPr>
          <a:xfrm>
            <a:off x="856459" y="1797985"/>
            <a:ext cx="129614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LW mobil</a:t>
            </a:r>
          </a:p>
        </p:txBody>
      </p:sp>
      <p:sp>
        <p:nvSpPr>
          <p:cNvPr id="134" name="Rechteck 133"/>
          <p:cNvSpPr/>
          <p:nvPr/>
        </p:nvSpPr>
        <p:spPr>
          <a:xfrm>
            <a:off x="2915816" y="2220409"/>
            <a:ext cx="1296144" cy="1008112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LW PC</a:t>
            </a:r>
          </a:p>
        </p:txBody>
      </p:sp>
      <p:cxnSp>
        <p:nvCxnSpPr>
          <p:cNvPr id="135" name="Gerade Verbindung mit Pfeil 134"/>
          <p:cNvCxnSpPr>
            <a:endCxn id="100" idx="2"/>
          </p:cNvCxnSpPr>
          <p:nvPr/>
        </p:nvCxnSpPr>
        <p:spPr>
          <a:xfrm>
            <a:off x="2194938" y="2590749"/>
            <a:ext cx="699010" cy="25941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krümmte Verbindung 197"/>
          <p:cNvCxnSpPr/>
          <p:nvPr/>
        </p:nvCxnSpPr>
        <p:spPr>
          <a:xfrm rot="16200000" flipH="1">
            <a:off x="1804559" y="2981526"/>
            <a:ext cx="1824814" cy="1403299"/>
          </a:xfrm>
          <a:prstGeom prst="curved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/>
          <p:nvPr/>
        </p:nvCxnSpPr>
        <p:spPr>
          <a:xfrm flipV="1">
            <a:off x="4211960" y="2220408"/>
            <a:ext cx="1800200" cy="57606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hteck 152"/>
          <p:cNvSpPr/>
          <p:nvPr/>
        </p:nvSpPr>
        <p:spPr>
          <a:xfrm>
            <a:off x="2411760" y="5676792"/>
            <a:ext cx="129614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Maschine</a:t>
            </a:r>
          </a:p>
        </p:txBody>
      </p:sp>
      <p:sp>
        <p:nvSpPr>
          <p:cNvPr id="154" name="Rechteck 153"/>
          <p:cNvSpPr/>
          <p:nvPr/>
        </p:nvSpPr>
        <p:spPr>
          <a:xfrm>
            <a:off x="7236296" y="3660568"/>
            <a:ext cx="147439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Beratung</a:t>
            </a:r>
          </a:p>
        </p:txBody>
      </p:sp>
      <p:pic>
        <p:nvPicPr>
          <p:cNvPr id="107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08840"/>
            <a:ext cx="784711" cy="5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uppieren 113"/>
          <p:cNvGrpSpPr/>
          <p:nvPr/>
        </p:nvGrpSpPr>
        <p:grpSpPr>
          <a:xfrm>
            <a:off x="6660232" y="1356312"/>
            <a:ext cx="615632" cy="622195"/>
            <a:chOff x="6524299" y="4728438"/>
            <a:chExt cx="1039303" cy="1146164"/>
          </a:xfrm>
        </p:grpSpPr>
        <p:sp>
          <p:nvSpPr>
            <p:cNvPr id="115" name="Rechteck 114"/>
            <p:cNvSpPr/>
            <p:nvPr/>
          </p:nvSpPr>
          <p:spPr>
            <a:xfrm>
              <a:off x="6524299" y="4728438"/>
              <a:ext cx="1039303" cy="10238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18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18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116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48381" y="4895972"/>
              <a:ext cx="870247" cy="97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" name="Ellipse 160"/>
          <p:cNvSpPr/>
          <p:nvPr/>
        </p:nvSpPr>
        <p:spPr>
          <a:xfrm>
            <a:off x="6804248" y="5388760"/>
            <a:ext cx="1503779" cy="1296144"/>
          </a:xfrm>
          <a:prstGeom prst="ellipse">
            <a:avLst/>
          </a:prstGeom>
          <a:solidFill>
            <a:schemeClr val="tx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Rechteck 164"/>
          <p:cNvSpPr/>
          <p:nvPr/>
        </p:nvSpPr>
        <p:spPr>
          <a:xfrm>
            <a:off x="6300192" y="6180848"/>
            <a:ext cx="1656184" cy="357774"/>
          </a:xfrm>
          <a:prstGeom prst="rect">
            <a:avLst/>
          </a:prstGeom>
          <a:solidFill>
            <a:schemeClr val="tx2">
              <a:lumMod val="60000"/>
              <a:lumOff val="40000"/>
              <a:alpha val="10196"/>
            </a:schemeClr>
          </a:solidFill>
          <a:ln>
            <a:noFill/>
          </a:ln>
          <a:effectLst>
            <a:glow rad="1041400">
              <a:srgbClr val="A32B1B">
                <a:alpha val="42745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Calibri" pitchFamily="34" charset="0"/>
              </a:rPr>
              <a:t>GeoDaten</a:t>
            </a:r>
            <a:r>
              <a:rPr lang="de-DE" sz="1600" dirty="0" smtClean="0">
                <a:solidFill>
                  <a:schemeClr val="tx1"/>
                </a:solidFill>
                <a:latin typeface="Calibri" pitchFamily="34" charset="0"/>
              </a:rPr>
              <a:t> RLP</a:t>
            </a:r>
            <a:endParaRPr lang="de-DE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8" name="Picture 19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80648"/>
            <a:ext cx="830216" cy="8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5" descr="C:\Users\Rodrian\AppData\Local\Temp\Rar$DR00.163\4_map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4962" r="28941" b="6506"/>
          <a:stretch/>
        </p:blipFill>
        <p:spPr bwMode="auto">
          <a:xfrm>
            <a:off x="7884368" y="5748800"/>
            <a:ext cx="808774" cy="827002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00328"/>
            <a:ext cx="949733" cy="8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6753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Gerade Verbindung mit Pfeil 85"/>
          <p:cNvCxnSpPr/>
          <p:nvPr/>
        </p:nvCxnSpPr>
        <p:spPr>
          <a:xfrm>
            <a:off x="7452320" y="4668680"/>
            <a:ext cx="360040" cy="100811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hteck 112"/>
          <p:cNvSpPr/>
          <p:nvPr/>
        </p:nvSpPr>
        <p:spPr>
          <a:xfrm>
            <a:off x="899592" y="4740688"/>
            <a:ext cx="1296144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Calibri" pitchFamily="34" charset="0"/>
              </a:rPr>
              <a:t>Node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 Maschine</a:t>
            </a:r>
          </a:p>
        </p:txBody>
      </p:sp>
      <p:cxnSp>
        <p:nvCxnSpPr>
          <p:cNvPr id="110" name="Gerade Verbindung mit Pfeil 109"/>
          <p:cNvCxnSpPr/>
          <p:nvPr/>
        </p:nvCxnSpPr>
        <p:spPr>
          <a:xfrm flipH="1" flipV="1">
            <a:off x="1979712" y="5748800"/>
            <a:ext cx="360040" cy="2880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 descr="C:\Users\Rodrian\Downloads\LieberGott\mähdrescherneu_small.t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4D9DB"/>
              </a:clrFrom>
              <a:clrTo>
                <a:srgbClr val="D4D9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16752"/>
            <a:ext cx="1008112" cy="4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Gekrümmte Verbindung 197"/>
          <p:cNvCxnSpPr/>
          <p:nvPr/>
        </p:nvCxnSpPr>
        <p:spPr>
          <a:xfrm rot="16200000" flipH="1">
            <a:off x="4428923" y="2545382"/>
            <a:ext cx="2681019" cy="4085856"/>
          </a:xfrm>
          <a:prstGeom prst="curved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hteck 140"/>
          <p:cNvSpPr/>
          <p:nvPr/>
        </p:nvSpPr>
        <p:spPr>
          <a:xfrm>
            <a:off x="3419872" y="4452656"/>
            <a:ext cx="1368152" cy="916465"/>
          </a:xfrm>
          <a:prstGeom prst="rect">
            <a:avLst/>
          </a:prstGeom>
          <a:solidFill>
            <a:srgbClr val="589A3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1" algn="r"/>
            <a:r>
              <a:rPr lang="de-DE" sz="1600">
                <a:solidFill>
                  <a:schemeClr val="bg1"/>
                </a:solidFill>
                <a:latin typeface="Calibri" pitchFamily="34" charset="0"/>
              </a:rPr>
              <a:t>iGreen</a:t>
            </a:r>
            <a:r>
              <a:rPr lang="de-DE" sz="1400"/>
              <a:t>    </a:t>
            </a:r>
            <a:br>
              <a:rPr lang="de-DE" sz="1400"/>
            </a:br>
            <a:r>
              <a:rPr lang="de-DE" sz="1400"/>
              <a:t>Node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LU</a:t>
            </a:r>
          </a:p>
        </p:txBody>
      </p:sp>
      <p:pic>
        <p:nvPicPr>
          <p:cNvPr id="106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56712"/>
            <a:ext cx="792088" cy="6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65810" y="2993838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29" y="3269670"/>
            <a:ext cx="547088" cy="88760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7" y="3509067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72" y="2853648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6271834" y="5037479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0" descr="BVL_landwi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6" y="4897289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6" y="4055083"/>
            <a:ext cx="1441830" cy="14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347864" y="199929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Messaging</a:t>
            </a:r>
            <a:endParaRPr lang="de-DE" b="1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13" y="1741116"/>
            <a:ext cx="5908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660232" y="2503351"/>
            <a:ext cx="488820" cy="724086"/>
            <a:chOff x="5175526" y="583497"/>
            <a:chExt cx="488820" cy="724086"/>
          </a:xfrm>
        </p:grpSpPr>
        <p:sp>
          <p:nvSpPr>
            <p:cNvPr id="16" name="Rechteck 15"/>
            <p:cNvSpPr/>
            <p:nvPr/>
          </p:nvSpPr>
          <p:spPr>
            <a:xfrm>
              <a:off x="5229612" y="583497"/>
              <a:ext cx="43473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de-DE" sz="2000" b="1" cap="none" spc="0" dirty="0" smtClean="0">
                  <a:ln w="50800"/>
                  <a:solidFill>
                    <a:schemeClr val="tx2">
                      <a:lumMod val="75000"/>
                    </a:schemeClr>
                  </a:solidFill>
                  <a:effectLst/>
                </a:rPr>
                <a:t>@</a:t>
              </a:r>
              <a:endParaRPr lang="de-DE" sz="2000" b="1" cap="none" spc="0" dirty="0">
                <a:ln w="50800"/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17" name="Picture 6" descr="D:\Aktuell_rodrian\Vorlesungen\WS_1112\_Sonstiges\Vortrag Droidcon\Warenkorb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75526" y="767583"/>
              <a:ext cx="48019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9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31" y="1945551"/>
            <a:ext cx="49369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ylinder 18"/>
          <p:cNvSpPr/>
          <p:nvPr/>
        </p:nvSpPr>
        <p:spPr>
          <a:xfrm>
            <a:off x="957139" y="4847727"/>
            <a:ext cx="727033" cy="74768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852944" y="55778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Caching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3100323" y="2143311"/>
            <a:ext cx="2047741" cy="976020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3100323" y="2431343"/>
            <a:ext cx="2911837" cy="962305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3100322" y="2935399"/>
            <a:ext cx="3487902" cy="720080"/>
          </a:xfrm>
          <a:prstGeom prst="straightConnector1">
            <a:avLst/>
          </a:prstGeom>
          <a:ln w="38100">
            <a:solidFill>
              <a:srgbClr val="005B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3275856" y="4231544"/>
            <a:ext cx="2931854" cy="805935"/>
          </a:xfrm>
          <a:prstGeom prst="straightConnector1">
            <a:avLst/>
          </a:prstGeom>
          <a:ln w="34925">
            <a:solidFill>
              <a:srgbClr val="A32B1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C:\Users\Rodrian\AppData\Local\Temp\Rar$DR00.163\4_map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4962" r="28941" b="6506"/>
          <a:stretch/>
        </p:blipFill>
        <p:spPr bwMode="auto">
          <a:xfrm>
            <a:off x="2137537" y="5725070"/>
            <a:ext cx="782635" cy="800274"/>
          </a:xfrm>
          <a:prstGeom prst="rect">
            <a:avLst/>
          </a:prstGeom>
          <a:noFill/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3779912" y="4879615"/>
            <a:ext cx="2018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Synchronisierung</a:t>
            </a:r>
            <a:endParaRPr lang="de-DE" b="1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Aktuell_rodrian\Vorlesungen\WS_1112\_Sonstiges\Vortrag Droidcon\Bilder\dokum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86" y="5191957"/>
            <a:ext cx="1018271" cy="1018271"/>
          </a:xfrm>
          <a:prstGeom prst="rect">
            <a:avLst/>
          </a:prstGeom>
          <a:noFill/>
          <a:ln w="6350">
            <a:noFill/>
          </a:ln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0550" y="557212"/>
            <a:ext cx="7942263" cy="1431628"/>
          </a:xfrm>
        </p:spPr>
        <p:txBody>
          <a:bodyPr/>
          <a:lstStyle/>
          <a:p>
            <a:r>
              <a:rPr lang="de-DE"/>
              <a:t>Daten müssen ausgetauscht und zwischengespeichert werden können</a:t>
            </a:r>
            <a:br>
              <a:rPr lang="de-DE"/>
            </a:br>
            <a:endParaRPr lang="de-DE"/>
          </a:p>
        </p:txBody>
      </p:sp>
      <p:sp>
        <p:nvSpPr>
          <p:cNvPr id="2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6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9" grpId="0" animBg="1"/>
      <p:bldP spid="2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/>
          <p:cNvSpPr txBox="1"/>
          <p:nvPr/>
        </p:nvSpPr>
        <p:spPr>
          <a:xfrm>
            <a:off x="6508593" y="2618226"/>
            <a:ext cx="5661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PC</a:t>
            </a:r>
          </a:p>
        </p:txBody>
      </p:sp>
      <p:pic>
        <p:nvPicPr>
          <p:cNvPr id="2055" name="Picture 7" descr="D:\Aktuell_rodrian\Vorlesungen\WS_1112\_Sonstiges\Vortrag Droidcon\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41" y="192355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Aktuell_rodrian\Vorlesungen\WS_1112\_Sonstiges\Vortrag Droidcon\pc_hell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8A8A8"/>
              </a:clrFrom>
              <a:clrTo>
                <a:srgbClr val="A8A8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82" y="19168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5314917" y="2445274"/>
            <a:ext cx="1045904" cy="1042056"/>
            <a:chOff x="5058304" y="2165130"/>
            <a:chExt cx="1447154" cy="1441830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5058304" y="2165130"/>
              <a:ext cx="1447154" cy="144183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>
              <a:off x="5069062" y="2165130"/>
              <a:ext cx="1431072" cy="144183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51" y="2908701"/>
            <a:ext cx="1251415" cy="1251415"/>
          </a:xfrm>
          <a:prstGeom prst="rect">
            <a:avLst/>
          </a:prstGeom>
          <a:noFill/>
          <a:ln>
            <a:noFill/>
          </a:ln>
          <a:effectLst>
            <a:glow rad="2540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973250" y="2979448"/>
            <a:ext cx="1163435" cy="1030459"/>
          </a:xfrm>
          <a:prstGeom prst="ellipse">
            <a:avLst/>
          </a:prstGeom>
          <a:solidFill>
            <a:srgbClr val="005B99">
              <a:alpha val="10196"/>
            </a:srgbClr>
          </a:solidFill>
          <a:ln>
            <a:noFill/>
          </a:ln>
          <a:effectLst>
            <a:glow rad="1041400">
              <a:srgbClr val="005B99">
                <a:alpha val="4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621506" y="3436347"/>
            <a:ext cx="1163435" cy="1030459"/>
          </a:xfrm>
          <a:prstGeom prst="ellipse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  <a:effectLst>
            <a:glow rad="1041400">
              <a:srgbClr val="777777">
                <a:alpha val="14902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39552" y="1517271"/>
            <a:ext cx="1163435" cy="1030459"/>
          </a:xfrm>
          <a:prstGeom prst="ellipse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  <a:effectLst>
            <a:glow rad="1041400">
              <a:srgbClr val="777777">
                <a:alpha val="14902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0" descr="BVL_landwi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6476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1031355" y="4965938"/>
            <a:ext cx="1163435" cy="1030459"/>
          </a:xfrm>
          <a:prstGeom prst="ellipse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  <a:effectLst>
            <a:glow rad="1041400">
              <a:srgbClr val="777777">
                <a:alpha val="14902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 descr="D:\Aktuell_rodrian\Vorlesungen\WS_1112\_Sonstiges\Vortrag Droidcon\lohnunternehmer.t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60" y="5246911"/>
            <a:ext cx="59082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5058304" y="5287301"/>
            <a:ext cx="1163435" cy="1030459"/>
          </a:xfrm>
          <a:prstGeom prst="ellipse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  <a:effectLst>
            <a:glow rad="1041400">
              <a:srgbClr val="777777">
                <a:alpha val="14902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5" descr="D:\Aktuell_rodrian\Vorlesungen\WS_1112\_Sonstiges\Vortrag Droidcon\MC900155673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64" y="5555667"/>
            <a:ext cx="540000" cy="40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38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590928"/>
            <a:ext cx="49369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32" y="3405489"/>
            <a:ext cx="547088" cy="88760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1029649" cy="10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 descr="D:\Aktuell_rodrian\Vorlesungen\WS_1112\_Sonstiges\Vortrag Droidcon\feld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45" y="3426604"/>
            <a:ext cx="2056659" cy="1370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ktuell_rodrian\Vorlesungen\WS_1112\_Sonstiges\Vortrag Droidcon\643px-CCI200_Terminal.t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42326"/>
            <a:ext cx="876533" cy="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5635545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04056" cy="8177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2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VL_landwi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40" y="2839258"/>
            <a:ext cx="11295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504837" y="262086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strike="sngStrike" dirty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                             </a:t>
            </a:r>
            <a:endParaRPr lang="de-DE"/>
          </a:p>
        </p:txBody>
      </p:sp>
      <p:sp>
        <p:nvSpPr>
          <p:cNvPr id="33" name="Titel 2"/>
          <p:cNvSpPr txBox="1">
            <a:spLocks/>
          </p:cNvSpPr>
          <p:nvPr/>
        </p:nvSpPr>
        <p:spPr bwMode="auto">
          <a:xfrm>
            <a:off x="446161" y="557212"/>
            <a:ext cx="7942263" cy="14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/>
              <a:t>Mobilgeräte werden </a:t>
            </a:r>
            <a:r>
              <a:rPr lang="de-DE" smtClean="0"/>
              <a:t>vor Ort eine </a:t>
            </a:r>
            <a:r>
              <a:rPr lang="de-DE"/>
              <a:t>große Rolle spielen; Daten müssen mobil </a:t>
            </a:r>
            <a:r>
              <a:rPr lang="de-DE" smtClean="0"/>
              <a:t>bereitstehen</a:t>
            </a:r>
            <a:r>
              <a:rPr lang="de-DE" kern="0" smtClean="0"/>
              <a:t/>
            </a:r>
            <a:br>
              <a:rPr lang="de-DE" kern="0" smtClean="0"/>
            </a:br>
            <a:endParaRPr lang="de-DE" kern="0"/>
          </a:p>
        </p:txBody>
      </p:sp>
      <p:sp>
        <p:nvSpPr>
          <p:cNvPr id="3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1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ktuell\Vorlesungen\WS_1112\_Sonstiges\Vortrag ISIP\Bilder\capture_14092011_190533_stitch_c.tif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19" y="76562"/>
            <a:ext cx="4956385" cy="5976664"/>
          </a:xfrm>
          <a:prstGeom prst="rect">
            <a:avLst/>
          </a:prstGeom>
          <a:noFill/>
          <a:effectLst>
            <a:glow rad="495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ktuell\Vorlesungen\WS_1112\_Sonstiges\Vortrag ISIP\Breitband\capture_14092011_183658_stitch_b.tif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8923"/>
          <a:stretch/>
        </p:blipFill>
        <p:spPr bwMode="auto">
          <a:xfrm>
            <a:off x="487168" y="620688"/>
            <a:ext cx="4478890" cy="58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059832" y="5152767"/>
            <a:ext cx="12961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DE" sz="3200" b="1" cap="none" spc="0" dirty="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UMTS</a:t>
            </a:r>
            <a:endParaRPr lang="de-DE" sz="3200" b="1" cap="none" spc="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596336" y="3600529"/>
            <a:ext cx="12961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DE" sz="3200" b="1" cap="none" spc="0" dirty="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LTE</a:t>
            </a:r>
            <a:endParaRPr lang="de-DE" sz="3200" b="1" cap="none" spc="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60032" y="5909210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DE" sz="2000" b="1" cap="none" spc="0" dirty="0" smtClean="0">
                <a:ln>
                  <a:prstDash val="solid"/>
                </a:ln>
                <a:solidFill>
                  <a:srgbClr val="005B99"/>
                </a:solidFill>
                <a:effectLst>
                  <a:glow rad="25400">
                    <a:schemeClr val="bg1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09/2011</a:t>
            </a:r>
            <a:endParaRPr lang="de-DE" sz="2000" b="1" cap="none" spc="0" dirty="0">
              <a:ln>
                <a:prstDash val="solid"/>
              </a:ln>
              <a:solidFill>
                <a:srgbClr val="005B99"/>
              </a:solidFill>
              <a:effectLst>
                <a:glow rad="25400">
                  <a:schemeClr val="bg1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404664"/>
            <a:ext cx="7704856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557213"/>
            <a:ext cx="7942263" cy="1575644"/>
          </a:xfrm>
          <a:noFill/>
          <a:ln>
            <a:noFill/>
          </a:ln>
          <a:effectLst/>
        </p:spPr>
        <p:txBody>
          <a:bodyPr/>
          <a:lstStyle/>
          <a:p>
            <a:r>
              <a:rPr lang="de-DE" smtClean="0"/>
              <a:t>Die Netzabdeckung ist für Datenaustausch oft nicht ausreichend </a:t>
            </a:r>
            <a:r>
              <a:rPr lang="de-DE" smtClean="0">
                <a:sym typeface="Wingdings" pitchFamily="2" charset="2"/>
              </a:rPr>
              <a:t> Offline-Funktionalität ist erforderlich</a:t>
            </a:r>
            <a:r>
              <a:rPr lang="de-DE">
                <a:sym typeface="Wingdings" pitchFamily="2" charset="2"/>
              </a:rPr>
              <a:t>!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32813" y="6597352"/>
            <a:ext cx="412750" cy="228600"/>
          </a:xfrm>
        </p:spPr>
        <p:txBody>
          <a:bodyPr/>
          <a:lstStyle/>
          <a:p>
            <a:pPr>
              <a:defRPr/>
            </a:pPr>
            <a:fld id="{D7A7A4C0-A025-4AE7-BD65-054B583902D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5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i-Green_29_7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-Green_29_7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997</Words>
  <Application>Microsoft Office PowerPoint</Application>
  <PresentationFormat>Bildschirmpräsentation (4:3)</PresentationFormat>
  <Paragraphs>365</Paragraphs>
  <Slides>26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1_i-Green_29_7</vt:lpstr>
      <vt:lpstr>i-Green_29_7</vt:lpstr>
      <vt:lpstr>PowerPoint-Präsentation</vt:lpstr>
      <vt:lpstr>PowerPoint-Präsentation</vt:lpstr>
      <vt:lpstr>PowerPoint-Präsentation</vt:lpstr>
      <vt:lpstr>Beispiel für angestrebten elektronischen Datenfluss: Koordinaten, Ertragsdaten</vt:lpstr>
      <vt:lpstr>PowerPoint-Präsentation</vt:lpstr>
      <vt:lpstr>Teilnehmer werden durch Endknoten im Kommunikationsnetz repräsentiert: iGreen Nodes</vt:lpstr>
      <vt:lpstr>Daten müssen ausgetauscht und zwischengespeichert werden können </vt:lpstr>
      <vt:lpstr>                             </vt:lpstr>
      <vt:lpstr>Die Netzabdeckung ist für Datenaustausch oft nicht ausreichend  Offline-Funktionalität ist erforderlich! </vt:lpstr>
      <vt:lpstr>Minimaler iGreen-Node: Deckt essentielle  Basisfunktionen ab</vt:lpstr>
      <vt:lpstr>Kommunikationskonzept</vt:lpstr>
      <vt:lpstr>Verschiedene Einsatzbedingungen stellen unterschiedliche Anforderungen an die Informationsknoten</vt:lpstr>
      <vt:lpstr>Konfiguration / Erweiterung der iGreen-Knoten</vt:lpstr>
      <vt:lpstr>PowerPoint-Präsentation</vt:lpstr>
      <vt:lpstr>Gesamtbild: iGreen-Infrastruktur</vt:lpstr>
      <vt:lpstr>PowerPoint-Präsentation</vt:lpstr>
      <vt:lpstr>Konnektoren erstellt durch Partner</vt:lpstr>
      <vt:lpstr>Der IIS-Konnektor bindet den Landwirt an iGreen an</vt:lpstr>
      <vt:lpstr>PowerPoint-Präsentation</vt:lpstr>
      <vt:lpstr>Zur effektiven Nutzung öffentlicher Geodaten wird der IIS-Konnektor zur iGreen GeoBox erweitert…</vt:lpstr>
      <vt:lpstr>… oder zur iGreen GeoBox mobil</vt:lpstr>
      <vt:lpstr>iGreen Geoformulare =  iGreen GeoBox + GeoFormular-Applikation</vt:lpstr>
      <vt:lpstr>Resultate werden offen zur Verfügung stehen</vt:lpstr>
      <vt:lpstr>PowerPoint-Präsentation</vt:lpstr>
      <vt:lpstr>Zusammenfassung</vt:lpstr>
      <vt:lpstr>PowerPoint-Präsentation</vt:lpstr>
    </vt:vector>
  </TitlesOfParts>
  <Company>Dienstleistungszentrum Ländlicher Raum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</dc:title>
  <dc:creator>treitz</dc:creator>
  <cp:lastModifiedBy>Rodrian</cp:lastModifiedBy>
  <cp:revision>107</cp:revision>
  <dcterms:created xsi:type="dcterms:W3CDTF">2010-11-04T15:31:02Z</dcterms:created>
  <dcterms:modified xsi:type="dcterms:W3CDTF">2013-04-23T15:54:43Z</dcterms:modified>
</cp:coreProperties>
</file>