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57" r:id="rId2"/>
    <p:sldId id="266" r:id="rId3"/>
    <p:sldId id="265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4660"/>
  </p:normalViewPr>
  <p:slideViewPr>
    <p:cSldViewPr>
      <p:cViewPr varScale="1">
        <p:scale>
          <a:sx n="105" d="100"/>
          <a:sy n="105" d="100"/>
        </p:scale>
        <p:origin x="-1266" y="-78"/>
      </p:cViewPr>
      <p:guideLst>
        <p:guide orient="horz" pos="981"/>
        <p:guide orient="horz" pos="2251"/>
        <p:guide pos="5420"/>
        <p:guide pos="476"/>
        <p:guide pos="1927"/>
        <p:guide pos="2200"/>
        <p:guide pos="3696"/>
        <p:guide pos="39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1A3FB-4BEC-4B21-A44C-BD80428113D7}" type="datetimeFigureOut">
              <a:rPr lang="de-DE" smtClean="0"/>
              <a:pPr/>
              <a:t>22.04.2013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341AA-81B0-427D-B2FF-DAF24FA158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54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341AA-81B0-427D-B2FF-DAF24FA158E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FKI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0AEC-ABCE-47A3-89BF-B747FD44CA58}" type="slidenum">
              <a:rPr lang="de-DE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0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FKI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55E8F-1F7A-47F1-BE67-5EF1BAC60F94}" type="slidenum">
              <a:rPr lang="de-DE">
                <a:solidFill>
                  <a:srgbClr val="80808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8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FKI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0AEC-ABCE-47A3-89BF-B747FD44CA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94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557213"/>
            <a:ext cx="79422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2"/>
            <a:ext cx="7942262" cy="47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Erstens</a:t>
            </a:r>
          </a:p>
          <a:p>
            <a:pPr lvl="1"/>
            <a:r>
              <a:rPr lang="de-DE" dirty="0" smtClean="0"/>
              <a:t>Zweitens</a:t>
            </a:r>
          </a:p>
          <a:p>
            <a:pPr lvl="2"/>
            <a:r>
              <a:rPr lang="de-DE" dirty="0" smtClean="0"/>
              <a:t>Drittens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525343"/>
            <a:ext cx="2133600" cy="19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F58F5-2EBF-4BCE-8CA7-9F016E9B2C4B}" type="slidenum">
              <a:rPr lang="de-DE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808080"/>
              </a:solidFill>
            </a:endParaRPr>
          </a:p>
        </p:txBody>
      </p:sp>
      <p:pic>
        <p:nvPicPr>
          <p:cNvPr id="2" name="Picture 17" descr="halm_balken_27"/>
          <p:cNvPicPr>
            <a:picLocks noChangeAspect="1" noChangeArrowheads="1"/>
          </p:cNvPicPr>
          <p:nvPr/>
        </p:nvPicPr>
        <p:blipFill>
          <a:blip r:embed="rId5" cstate="print"/>
          <a:srcRect l="1949" t="-6140"/>
          <a:stretch>
            <a:fillRect/>
          </a:stretch>
        </p:blipFill>
        <p:spPr bwMode="auto">
          <a:xfrm>
            <a:off x="0" y="0"/>
            <a:ext cx="9109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11188" y="1698625"/>
            <a:ext cx="79422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Blip>
                <a:blip r:embed="rId6"/>
              </a:buBlip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1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14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6.png"/><Relationship Id="rId5" Type="http://schemas.openxmlformats.org/officeDocument/2006/relationships/image" Target="../media/image2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1628775"/>
            <a:ext cx="6986614" cy="1971675"/>
          </a:xfrm>
        </p:spPr>
        <p:txBody>
          <a:bodyPr/>
          <a:lstStyle/>
          <a:p>
            <a:pPr algn="r"/>
            <a:r>
              <a:rPr lang="en-US" sz="2800" b="1" dirty="0" err="1">
                <a:cs typeface="ＭＳ Ｐゴシック" charset="0"/>
              </a:rPr>
              <a:t>Intelligente</a:t>
            </a:r>
            <a:r>
              <a:rPr lang="en-US" sz="2800" b="1" dirty="0">
                <a:cs typeface="ＭＳ Ｐゴシック" charset="0"/>
              </a:rPr>
              <a:t> </a:t>
            </a:r>
            <a:r>
              <a:rPr lang="en-US" sz="2800" b="1" dirty="0" err="1">
                <a:cs typeface="ＭＳ Ｐゴシック" charset="0"/>
              </a:rPr>
              <a:t>Wissenstechnologien</a:t>
            </a:r>
            <a:r>
              <a:rPr lang="en-US" sz="2800" b="1" dirty="0">
                <a:cs typeface="ＭＳ Ｐゴシック" charset="0"/>
              </a:rPr>
              <a:t/>
            </a:r>
            <a:br>
              <a:rPr lang="en-US" sz="2800" b="1" dirty="0">
                <a:cs typeface="ＭＳ Ｐゴシック" charset="0"/>
              </a:rPr>
            </a:br>
            <a:r>
              <a:rPr lang="en-US" sz="2800" b="1" dirty="0" err="1">
                <a:cs typeface="ＭＳ Ｐゴシック" charset="0"/>
              </a:rPr>
              <a:t>für</a:t>
            </a:r>
            <a:r>
              <a:rPr lang="en-US" sz="2800" b="1" dirty="0">
                <a:cs typeface="ＭＳ Ｐゴシック" charset="0"/>
              </a:rPr>
              <a:t> das </a:t>
            </a:r>
            <a:r>
              <a:rPr lang="en-US" sz="2800" b="1" dirty="0" err="1">
                <a:cs typeface="ＭＳ Ｐゴシック" charset="0"/>
              </a:rPr>
              <a:t>öffentlich</a:t>
            </a:r>
            <a:r>
              <a:rPr lang="en-US" sz="2800" b="1" dirty="0">
                <a:cs typeface="ＭＳ Ｐゴシック" charset="0"/>
              </a:rPr>
              <a:t>-private</a:t>
            </a:r>
            <a:br>
              <a:rPr lang="en-US" sz="2800" b="1" dirty="0">
                <a:cs typeface="ＭＳ Ｐゴシック" charset="0"/>
              </a:rPr>
            </a:br>
            <a:r>
              <a:rPr lang="en-US" sz="2800" b="1" dirty="0" err="1">
                <a:cs typeface="ＭＳ Ｐゴシック" charset="0"/>
              </a:rPr>
              <a:t>Wissensmanagement</a:t>
            </a:r>
            <a:r>
              <a:rPr lang="en-US" sz="2800" b="1" dirty="0">
                <a:cs typeface="ＭＳ Ｐゴシック" charset="0"/>
              </a:rPr>
              <a:t> </a:t>
            </a:r>
            <a:r>
              <a:rPr lang="en-US" sz="2800" b="1" dirty="0" err="1" smtClean="0">
                <a:cs typeface="ＭＳ Ｐゴシック" charset="0"/>
              </a:rPr>
              <a:t>im</a:t>
            </a:r>
            <a:r>
              <a:rPr lang="en-US" sz="2800" b="1" dirty="0" smtClean="0">
                <a:cs typeface="ＭＳ Ｐゴシック" charset="0"/>
              </a:rPr>
              <a:t/>
            </a:r>
            <a:br>
              <a:rPr lang="en-US" sz="2800" b="1" dirty="0" smtClean="0">
                <a:cs typeface="ＭＳ Ｐゴシック" charset="0"/>
              </a:rPr>
            </a:br>
            <a:r>
              <a:rPr lang="en-US" sz="2800" b="1" dirty="0" err="1" smtClean="0">
                <a:cs typeface="ＭＳ Ｐゴシック" charset="0"/>
              </a:rPr>
              <a:t>Agrarbereich</a:t>
            </a:r>
            <a:endParaRPr lang="en-US" sz="2800" b="1" dirty="0">
              <a:cs typeface="ＭＳ Ｐゴシック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00232" y="3857628"/>
            <a:ext cx="6302401" cy="2279650"/>
          </a:xfrm>
        </p:spPr>
        <p:txBody>
          <a:bodyPr/>
          <a:lstStyle/>
          <a:p>
            <a:pPr algn="r">
              <a:buNone/>
            </a:pPr>
            <a:r>
              <a:rPr lang="de-DE" dirty="0">
                <a:cs typeface="ＭＳ Ｐゴシック" charset="0"/>
              </a:rPr>
              <a:t>N-Düngeassistent </a:t>
            </a:r>
            <a:r>
              <a:rPr lang="de-DE" dirty="0" smtClean="0">
                <a:cs typeface="ＭＳ Ｐゴシック" charset="0"/>
              </a:rPr>
              <a:t>als mobiler Entscheidungsassistent</a:t>
            </a:r>
          </a:p>
        </p:txBody>
      </p:sp>
      <p:pic>
        <p:nvPicPr>
          <p:cNvPr id="4" name="Picture 4" descr="iGreen_logo_cmyk_b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4624"/>
            <a:ext cx="4032251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5946801" y="4935556"/>
            <a:ext cx="2268537" cy="1136650"/>
            <a:chOff x="4263" y="119"/>
            <a:chExt cx="1429" cy="716"/>
          </a:xfrm>
        </p:grpSpPr>
        <p:pic>
          <p:nvPicPr>
            <p:cNvPr id="1034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3" y="119"/>
              <a:ext cx="1361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7" descr="bild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4" y="414"/>
              <a:ext cx="1088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665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Mobiler Entscheidungsassistent zur Präzisionsdüngung in Rheinland-Pfalz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B55E8F-1F7A-47F1-BE67-5EF1BAC60F9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31"/>
          <a:stretch/>
        </p:blipFill>
        <p:spPr bwMode="auto">
          <a:xfrm>
            <a:off x="4059401" y="1628800"/>
            <a:ext cx="4920954" cy="403244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6156176" y="2917652"/>
            <a:ext cx="2373509" cy="3607692"/>
            <a:chOff x="6156176" y="2218308"/>
            <a:chExt cx="2696135" cy="4098078"/>
          </a:xfrm>
        </p:grpSpPr>
        <p:pic>
          <p:nvPicPr>
            <p:cNvPr id="14" name="Picture 2" descr="C:\Users\federle\Desktop\Screenshot N-Assistent\N-Düngeassistent_Kart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4"/>
            <a:stretch/>
          </p:blipFill>
          <p:spPr bwMode="auto">
            <a:xfrm>
              <a:off x="6482309" y="2641600"/>
              <a:ext cx="2078980" cy="3291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federle\Desktop\Samsung-Galaxy-Note-8-0-Charcoal-Black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218308"/>
              <a:ext cx="2696135" cy="4098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611188" y="1484312"/>
            <a:ext cx="3389308" cy="4825008"/>
          </a:xfrm>
        </p:spPr>
        <p:txBody>
          <a:bodyPr/>
          <a:lstStyle/>
          <a:p>
            <a:r>
              <a:rPr lang="de-DE" dirty="0" smtClean="0"/>
              <a:t>N-Düngeassistent liefert schlagbezogene Dünge-vorschläge </a:t>
            </a:r>
            <a:endParaRPr lang="de-DE" dirty="0"/>
          </a:p>
          <a:p>
            <a:r>
              <a:rPr lang="de-DE" dirty="0" smtClean="0"/>
              <a:t>Berücksichtigung von amtlichen Bodenkarten </a:t>
            </a:r>
            <a:r>
              <a:rPr lang="de-DE" dirty="0"/>
              <a:t>zur </a:t>
            </a:r>
            <a:r>
              <a:rPr lang="de-DE" dirty="0" smtClean="0"/>
              <a:t>optimalen Düngung</a:t>
            </a:r>
          </a:p>
          <a:p>
            <a:r>
              <a:rPr lang="de-DE" dirty="0" smtClean="0"/>
              <a:t>Diese sind in Rheinland-Pfalz für jeden Schlag </a:t>
            </a:r>
            <a:r>
              <a:rPr lang="de-DE" dirty="0"/>
              <a:t>bzw. </a:t>
            </a:r>
            <a:r>
              <a:rPr lang="de-DE" dirty="0" smtClean="0"/>
              <a:t>Teilschlag verfügbar</a:t>
            </a:r>
          </a:p>
          <a:p>
            <a:r>
              <a:rPr lang="de-DE" dirty="0" smtClean="0"/>
              <a:t>Erfahrungswissen der Landwirte wird </a:t>
            </a:r>
            <a:r>
              <a:rPr lang="de-DE" dirty="0" err="1" smtClean="0"/>
              <a:t>berück-sichtigt</a:t>
            </a:r>
            <a:r>
              <a:rPr lang="de-DE" dirty="0" smtClean="0"/>
              <a:t> </a:t>
            </a:r>
          </a:p>
          <a:p>
            <a:r>
              <a:rPr lang="de-DE" dirty="0" smtClean="0"/>
              <a:t>Landesweit eingestellte  </a:t>
            </a:r>
            <a:r>
              <a:rPr lang="de-DE" dirty="0" err="1" smtClean="0"/>
              <a:t>Nmin-Werte</a:t>
            </a:r>
            <a:r>
              <a:rPr lang="de-DE" dirty="0" smtClean="0"/>
              <a:t> werden eingebunden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6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derle\Desktop\IMG_8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073" y="4825809"/>
            <a:ext cx="2527494" cy="1895680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6" name="Pfeil nach rechts 1065"/>
          <p:cNvSpPr/>
          <p:nvPr/>
        </p:nvSpPr>
        <p:spPr>
          <a:xfrm rot="16200000">
            <a:off x="126131" y="2906835"/>
            <a:ext cx="3724543" cy="3041716"/>
          </a:xfrm>
          <a:prstGeom prst="rightArrow">
            <a:avLst>
              <a:gd name="adj1" fmla="val 73278"/>
              <a:gd name="adj2" fmla="val 51432"/>
            </a:avLst>
          </a:prstGeom>
          <a:solidFill>
            <a:schemeClr val="bg1">
              <a:lumMod val="85000"/>
              <a:alpha val="73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1" name="Picture 7" descr="C:\Users\federle\Desktop\Bilder Vortrag Review 2013\Ertragspotential_AKZ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1" y="4979662"/>
            <a:ext cx="923705" cy="56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Struktur der mobilen Entscheidungshilfe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54229" y="1556321"/>
            <a:ext cx="1008484" cy="36051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FMIS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B55E8F-1F7A-47F1-BE67-5EF1BAC60F94}" type="slidenum">
              <a:rPr lang="de-DE" smtClean="0">
                <a:solidFill>
                  <a:srgbClr val="808080"/>
                </a:solidFill>
              </a:rPr>
              <a:pPr>
                <a:defRPr/>
              </a:pPr>
              <a:t>3</a:t>
            </a:fld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126937" y="1558726"/>
            <a:ext cx="1194082" cy="63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kern="0" dirty="0" smtClean="0"/>
              <a:t>N-Dünge-assistent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138339" y="4079253"/>
            <a:ext cx="740544" cy="40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b="1" kern="0" dirty="0" smtClean="0"/>
              <a:t>LGB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032131" y="5965929"/>
            <a:ext cx="1142321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indent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1400" kern="0"/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/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/>
            </a:lvl9pPr>
          </a:lstStyle>
          <a:p>
            <a:r>
              <a:rPr lang="de-DE" dirty="0" err="1" smtClean="0"/>
              <a:t>Nmin-Werte</a:t>
            </a: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1461540" y="1566317"/>
            <a:ext cx="1110196" cy="3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kern="0" dirty="0" err="1" smtClean="0"/>
              <a:t>MAPrlp</a:t>
            </a:r>
            <a:endParaRPr lang="de-DE" kern="0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1508611" y="2924944"/>
            <a:ext cx="975157" cy="3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b="1" kern="0" dirty="0" err="1" smtClean="0"/>
              <a:t>FLOrlp</a:t>
            </a:r>
            <a:endParaRPr lang="de-DE" b="1" kern="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8" y="4468717"/>
            <a:ext cx="1347146" cy="51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91" y="1991031"/>
            <a:ext cx="1702131" cy="43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J:\igreen-map\Treitz\berlin_moderner_staat_2011\ppt\geräte_geobox\tastatur_monitor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71" y="1509167"/>
            <a:ext cx="849684" cy="1014039"/>
          </a:xfrm>
          <a:prstGeom prst="rect">
            <a:avLst/>
          </a:prstGeom>
          <a:noFill/>
        </p:spPr>
      </p:pic>
      <p:grpSp>
        <p:nvGrpSpPr>
          <p:cNvPr id="17" name="Gruppieren 16"/>
          <p:cNvGrpSpPr/>
          <p:nvPr/>
        </p:nvGrpSpPr>
        <p:grpSpPr>
          <a:xfrm>
            <a:off x="5305795" y="2499770"/>
            <a:ext cx="1066395" cy="1937342"/>
            <a:chOff x="4111869" y="2213561"/>
            <a:chExt cx="1116050" cy="2027551"/>
          </a:xfrm>
        </p:grpSpPr>
        <p:pic>
          <p:nvPicPr>
            <p:cNvPr id="1030" name="Picture 6" descr="C:\Users\federle\Desktop\Bilder Vortrag Review 2013\smartphone_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869" y="2213561"/>
              <a:ext cx="1116050" cy="202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J:\igreen-map\heinen\elcipse_workspace\workspace_eclipse\workspace\DemoApp\NAssistent\res\drawable-hdpi\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097" y="2959976"/>
              <a:ext cx="792755" cy="79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hteck 17"/>
          <p:cNvSpPr/>
          <p:nvPr/>
        </p:nvSpPr>
        <p:spPr>
          <a:xfrm>
            <a:off x="3312603" y="529463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Map-Overlay</a:t>
            </a: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6506073" y="2499770"/>
            <a:ext cx="1450303" cy="1073693"/>
          </a:xfrm>
          <a:prstGeom prst="straightConnector1">
            <a:avLst/>
          </a:prstGeom>
          <a:ln w="152400" cap="flat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4176140" y="4487083"/>
            <a:ext cx="1043932" cy="776068"/>
          </a:xfrm>
          <a:prstGeom prst="straightConnector1">
            <a:avLst/>
          </a:prstGeom>
          <a:ln w="152400" cap="flat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3059832" y="2276872"/>
            <a:ext cx="2121970" cy="1314846"/>
          </a:xfrm>
          <a:prstGeom prst="straightConnector1">
            <a:avLst/>
          </a:prstGeom>
          <a:ln w="152400" cap="flat">
            <a:solidFill>
              <a:schemeClr val="tx1">
                <a:lumMod val="50000"/>
                <a:lumOff val="50000"/>
              </a:schemeClr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0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492882"/>
            <a:ext cx="714380" cy="43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5126937" y="4487083"/>
            <a:ext cx="14249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1600" dirty="0" smtClean="0"/>
              <a:t>Dünge-</a:t>
            </a:r>
            <a:r>
              <a:rPr lang="de-DE" sz="1600" dirty="0" err="1" smtClean="0"/>
              <a:t>vorschlag</a:t>
            </a:r>
            <a:endParaRPr lang="de-DE" sz="1600" dirty="0"/>
          </a:p>
        </p:txBody>
      </p:sp>
      <p:pic>
        <p:nvPicPr>
          <p:cNvPr id="27" name="Grafik 26" descr="florlp_logo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 l="2658" t="2756" r="6975" b="3541"/>
          <a:stretch>
            <a:fillRect/>
          </a:stretch>
        </p:blipFill>
        <p:spPr>
          <a:xfrm>
            <a:off x="1606283" y="3257081"/>
            <a:ext cx="642942" cy="642942"/>
          </a:xfrm>
          <a:prstGeom prst="rect">
            <a:avLst/>
          </a:prstGeom>
        </p:spPr>
      </p:pic>
      <p:sp>
        <p:nvSpPr>
          <p:cNvPr id="28" name="Inhaltsplatzhalter 2"/>
          <p:cNvSpPr txBox="1">
            <a:spLocks/>
          </p:cNvSpPr>
          <p:nvPr/>
        </p:nvSpPr>
        <p:spPr bwMode="auto">
          <a:xfrm>
            <a:off x="1785918" y="3857628"/>
            <a:ext cx="1752702" cy="35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sz="1400" kern="0" dirty="0" smtClean="0"/>
              <a:t>Schlagkoordinaten</a:t>
            </a:r>
          </a:p>
        </p:txBody>
      </p:sp>
      <p:sp>
        <p:nvSpPr>
          <p:cNvPr id="29" name="Inhaltsplatzhalter 2"/>
          <p:cNvSpPr txBox="1">
            <a:spLocks/>
          </p:cNvSpPr>
          <p:nvPr/>
        </p:nvSpPr>
        <p:spPr bwMode="auto">
          <a:xfrm>
            <a:off x="828235" y="5479304"/>
            <a:ext cx="1223485" cy="35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sz="1400" kern="0" dirty="0" smtClean="0"/>
              <a:t>Bodenkarten</a:t>
            </a:r>
          </a:p>
        </p:txBody>
      </p:sp>
      <p:sp>
        <p:nvSpPr>
          <p:cNvPr id="31" name="Inhaltsplatzhalter 2"/>
          <p:cNvSpPr txBox="1">
            <a:spLocks/>
          </p:cNvSpPr>
          <p:nvPr/>
        </p:nvSpPr>
        <p:spPr bwMode="auto">
          <a:xfrm>
            <a:off x="1971326" y="5147689"/>
            <a:ext cx="1209852" cy="44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e-DE" b="1" kern="0" dirty="0" smtClean="0"/>
              <a:t>Beratung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60" y="5583373"/>
            <a:ext cx="540096" cy="43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fik 34" descr="florlp_logo.jpg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25178" t="39465" r="27143" b="3541"/>
          <a:stretch/>
        </p:blipFill>
        <p:spPr>
          <a:xfrm>
            <a:off x="2285984" y="5456845"/>
            <a:ext cx="339228" cy="391063"/>
          </a:xfrm>
          <a:prstGeom prst="rect">
            <a:avLst/>
          </a:prstGeom>
        </p:spPr>
      </p:pic>
      <p:cxnSp>
        <p:nvCxnSpPr>
          <p:cNvPr id="37" name="Gerade Verbindung mit Pfeil 36"/>
          <p:cNvCxnSpPr/>
          <p:nvPr/>
        </p:nvCxnSpPr>
        <p:spPr>
          <a:xfrm>
            <a:off x="6508006" y="4438727"/>
            <a:ext cx="1018456" cy="614558"/>
          </a:xfrm>
          <a:prstGeom prst="straightConnector1">
            <a:avLst/>
          </a:prstGeom>
          <a:ln w="152400" cap="flat">
            <a:solidFill>
              <a:schemeClr val="tx1">
                <a:lumMod val="50000"/>
                <a:lumOff val="50000"/>
              </a:schemeClr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4816305" y="6021288"/>
            <a:ext cx="1482114" cy="0"/>
          </a:xfrm>
          <a:prstGeom prst="straightConnector1">
            <a:avLst/>
          </a:prstGeom>
          <a:ln w="152400">
            <a:solidFill>
              <a:schemeClr val="tx1">
                <a:lumMod val="50000"/>
                <a:lumOff val="50000"/>
              </a:schemeClr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Users\federle\Desktop\igreen Review\Bild1_fre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7856" y="5654826"/>
            <a:ext cx="1333756" cy="93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9" name="Gerade Verbindung 2068" hidden="1"/>
          <p:cNvCxnSpPr/>
          <p:nvPr/>
        </p:nvCxnSpPr>
        <p:spPr>
          <a:xfrm flipV="1">
            <a:off x="3995936" y="2209396"/>
            <a:ext cx="4104456" cy="323800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 hidden="1"/>
          <p:cNvCxnSpPr/>
          <p:nvPr/>
        </p:nvCxnSpPr>
        <p:spPr>
          <a:xfrm flipH="1" flipV="1">
            <a:off x="2928071" y="2198402"/>
            <a:ext cx="4841749" cy="306474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6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Überprüfung und Anpassung der Betriebsdaten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484313"/>
            <a:ext cx="2232620" cy="1008583"/>
          </a:xfrm>
        </p:spPr>
        <p:txBody>
          <a:bodyPr>
            <a:normAutofit/>
          </a:bodyPr>
          <a:lstStyle/>
          <a:p>
            <a:r>
              <a:rPr lang="de-DE" dirty="0" smtClean="0"/>
              <a:t>Relevante Betriebsdaten </a:t>
            </a:r>
            <a:r>
              <a:rPr lang="de-DE" dirty="0"/>
              <a:t>berücksichtigen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B55E8F-1F7A-47F1-BE67-5EF1BAC60F9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419872" y="1495425"/>
            <a:ext cx="2557535" cy="99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Düngestrategie des Betriebes festlegen</a:t>
            </a:r>
            <a:endParaRPr lang="de-DE" kern="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6192440" y="1495425"/>
            <a:ext cx="2451526" cy="99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err="1" smtClean="0"/>
              <a:t>Nmin-Werte</a:t>
            </a:r>
            <a:r>
              <a:rPr lang="de-DE" kern="0" dirty="0" smtClean="0"/>
              <a:t> ggf. betriebsspezifisch anpassen</a:t>
            </a:r>
            <a:endParaRPr lang="de-DE" kern="0" dirty="0"/>
          </a:p>
        </p:txBody>
      </p:sp>
      <p:pic>
        <p:nvPicPr>
          <p:cNvPr id="13" name="Picture 2" descr="C:\Users\federle\Desktop\Screenshot N-Assistent\N-Assisten_Betriebsdate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83"/>
          <a:stretch/>
        </p:blipFill>
        <p:spPr bwMode="auto">
          <a:xfrm>
            <a:off x="741264" y="2641440"/>
            <a:ext cx="2340000" cy="223305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federle\Desktop\Screenshot N-Assistent\N-Assisten_Betriebsdate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38"/>
          <a:stretch/>
        </p:blipFill>
        <p:spPr bwMode="auto">
          <a:xfrm>
            <a:off x="6245398" y="2632801"/>
            <a:ext cx="2340000" cy="208667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federle\Desktop\Screenshot N-Assistent\N-Assisten_Betriebsdate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3" b="32853"/>
          <a:stretch/>
        </p:blipFill>
        <p:spPr bwMode="auto">
          <a:xfrm>
            <a:off x="3502856" y="2641440"/>
            <a:ext cx="2340000" cy="206939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Einzelschlagabfrage und Feinjustierung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19500" y="1484784"/>
            <a:ext cx="2592660" cy="849696"/>
          </a:xfrm>
        </p:spPr>
        <p:txBody>
          <a:bodyPr>
            <a:normAutofit/>
          </a:bodyPr>
          <a:lstStyle/>
          <a:p>
            <a:r>
              <a:rPr lang="de-DE" dirty="0" smtClean="0"/>
              <a:t>Detailinformationen zum Einzelschlag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B55E8F-1F7A-47F1-BE67-5EF1BAC60F9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6178718" y="1484784"/>
            <a:ext cx="2785770" cy="104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Modifikation </a:t>
            </a:r>
            <a:r>
              <a:rPr lang="de-DE" kern="0" dirty="0" smtClean="0"/>
              <a:t>von Schlagdaten </a:t>
            </a:r>
            <a:r>
              <a:rPr lang="de-DE" kern="0" dirty="0" smtClean="0"/>
              <a:t>vor Ort</a:t>
            </a:r>
            <a:endParaRPr lang="de-DE" kern="0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611560" y="1484784"/>
            <a:ext cx="255753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Übersicht der Schläge</a:t>
            </a:r>
            <a:endParaRPr lang="de-DE" kern="0" dirty="0"/>
          </a:p>
        </p:txBody>
      </p:sp>
      <p:pic>
        <p:nvPicPr>
          <p:cNvPr id="10" name="Picture 2" descr="C:\Users\federle\Desktop\Screenshot N-Assistent\N-Assistent Schlaginfo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6"/>
          <a:stretch/>
        </p:blipFill>
        <p:spPr bwMode="auto">
          <a:xfrm>
            <a:off x="3518619" y="2636187"/>
            <a:ext cx="2340000" cy="381714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3"/>
          <a:stretch/>
        </p:blipFill>
        <p:spPr bwMode="auto">
          <a:xfrm>
            <a:off x="6228184" y="2636912"/>
            <a:ext cx="2373437" cy="234393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 descr="C:\Users\federle\Desktop\Screenshot N-Assistent\N-Assistent Schlagliste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70"/>
          <a:stretch/>
        </p:blipFill>
        <p:spPr bwMode="auto">
          <a:xfrm>
            <a:off x="748184" y="2636188"/>
            <a:ext cx="2340000" cy="381714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1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Düngevorschlag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0" y="1484313"/>
            <a:ext cx="3132460" cy="1080591"/>
          </a:xfrm>
        </p:spPr>
        <p:txBody>
          <a:bodyPr>
            <a:normAutofit/>
          </a:bodyPr>
          <a:lstStyle/>
          <a:p>
            <a:r>
              <a:rPr lang="de-DE"/>
              <a:t>Mobile </a:t>
            </a:r>
            <a:r>
              <a:rPr lang="de-DE" smtClean="0"/>
              <a:t>kartenbasierte Düngevorschläge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B55E8F-1F7A-47F1-BE67-5EF1BAC60F9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819604" y="1484784"/>
            <a:ext cx="3032316" cy="92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Düngevorschlag </a:t>
            </a:r>
            <a:r>
              <a:rPr lang="de-DE" dirty="0" smtClean="0"/>
              <a:t>für den Einzelschlag und Infos über ggf. kritische Werte</a:t>
            </a:r>
            <a:endParaRPr lang="de-DE" dirty="0"/>
          </a:p>
        </p:txBody>
      </p:sp>
      <p:pic>
        <p:nvPicPr>
          <p:cNvPr id="8" name="Picture 2" descr="C:\Users\federle\Desktop\Screenshot N-Assistent\N-Düngeassistent_Kart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/>
          <a:stretch/>
        </p:blipFill>
        <p:spPr bwMode="auto">
          <a:xfrm>
            <a:off x="5328270" y="2640627"/>
            <a:ext cx="2340000" cy="334133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/>
        </p:blipFill>
        <p:spPr bwMode="auto">
          <a:xfrm>
            <a:off x="1165762" y="2636912"/>
            <a:ext cx="2340000" cy="334876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9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Green_Folien_Vorlage_101118">
  <a:themeElements>
    <a:clrScheme name="i-Green_29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-Green_29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-Green_29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-Green_29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-Green_29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</Words>
  <Application>Microsoft Office PowerPoint</Application>
  <PresentationFormat>Bildschirmpräsentation (4:3)</PresentationFormat>
  <Paragraphs>37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iGreen_Folien_Vorlage_101118</vt:lpstr>
      <vt:lpstr>Intelligente Wissenstechnologien für das öffentlich-private Wissensmanagement im Agrarbereich</vt:lpstr>
      <vt:lpstr>Mobiler Entscheidungsassistent zur Präzisionsdüngung in Rheinland-Pfalz</vt:lpstr>
      <vt:lpstr>Struktur der mobilen Entscheidungshilfe</vt:lpstr>
      <vt:lpstr>Überprüfung und Anpassung der Betriebsdaten</vt:lpstr>
      <vt:lpstr>Einzelschlagabfrage und Feinjustierung</vt:lpstr>
      <vt:lpstr>Düngevorschlag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Intelligente Wissenstechnologien für das öffentlich-private Wissensmanagement im Agrarbereich</dc:title>
  <dc:creator>Federle</dc:creator>
  <cp:lastModifiedBy>Federle</cp:lastModifiedBy>
  <cp:revision>90</cp:revision>
  <dcterms:created xsi:type="dcterms:W3CDTF">2013-04-10T06:39:21Z</dcterms:created>
  <dcterms:modified xsi:type="dcterms:W3CDTF">2013-04-22T13:31:52Z</dcterms:modified>
</cp:coreProperties>
</file>