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3" r:id="rId2"/>
  </p:sldMasterIdLst>
  <p:notesMasterIdLst>
    <p:notesMasterId r:id="rId30"/>
  </p:notesMasterIdLst>
  <p:handoutMasterIdLst>
    <p:handoutMasterId r:id="rId31"/>
  </p:handoutMasterIdLst>
  <p:sldIdLst>
    <p:sldId id="256" r:id="rId3"/>
    <p:sldId id="300" r:id="rId4"/>
    <p:sldId id="413" r:id="rId5"/>
    <p:sldId id="414" r:id="rId6"/>
    <p:sldId id="415" r:id="rId7"/>
    <p:sldId id="416" r:id="rId8"/>
    <p:sldId id="417" r:id="rId9"/>
    <p:sldId id="418" r:id="rId10"/>
    <p:sldId id="419" r:id="rId11"/>
    <p:sldId id="420" r:id="rId12"/>
    <p:sldId id="421" r:id="rId13"/>
    <p:sldId id="422" r:id="rId14"/>
    <p:sldId id="423" r:id="rId15"/>
    <p:sldId id="424" r:id="rId16"/>
    <p:sldId id="426" r:id="rId17"/>
    <p:sldId id="425" r:id="rId18"/>
    <p:sldId id="431" r:id="rId19"/>
    <p:sldId id="432" r:id="rId20"/>
    <p:sldId id="433" r:id="rId21"/>
    <p:sldId id="434" r:id="rId22"/>
    <p:sldId id="435" r:id="rId23"/>
    <p:sldId id="436" r:id="rId24"/>
    <p:sldId id="427" r:id="rId25"/>
    <p:sldId id="428" r:id="rId26"/>
    <p:sldId id="429" r:id="rId27"/>
    <p:sldId id="430" r:id="rId28"/>
    <p:sldId id="344" r:id="rId29"/>
  </p:sldIdLst>
  <p:sldSz cx="9144000" cy="6858000" type="screen4x3"/>
  <p:notesSz cx="7099300" cy="10234613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969696"/>
    <a:srgbClr val="006699"/>
    <a:srgbClr val="FF0000"/>
    <a:srgbClr val="6DB128"/>
    <a:srgbClr val="ACADB0"/>
    <a:srgbClr val="53AD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890" autoAdjust="0"/>
    <p:restoredTop sz="94676" autoAdjust="0"/>
  </p:normalViewPr>
  <p:slideViewPr>
    <p:cSldViewPr>
      <p:cViewPr>
        <p:scale>
          <a:sx n="80" d="100"/>
          <a:sy n="80" d="100"/>
        </p:scale>
        <p:origin x="-1074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166" y="-90"/>
      </p:cViewPr>
      <p:guideLst>
        <p:guide orient="horz" pos="3223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fld id="{CAD0FC22-A4AE-454A-A4A4-067B2DDF726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40284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l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8" tIns="49510" rIns="99018" bIns="49510" numCol="1" anchor="b" anchorCtr="0" compatLnSpc="1">
            <a:prstTxWarp prst="textNoShape">
              <a:avLst/>
            </a:prstTxWarp>
          </a:bodyPr>
          <a:lstStyle>
            <a:lvl1pPr algn="r" defTabSz="989013" eaLnBrk="0" hangingPunct="0">
              <a:defRPr sz="1300" b="0" smtClean="0">
                <a:latin typeface="Times"/>
              </a:defRPr>
            </a:lvl1pPr>
          </a:lstStyle>
          <a:p>
            <a:pPr>
              <a:defRPr/>
            </a:pPr>
            <a:fld id="{F1DF7BB8-EDAC-4A5C-BE17-0A91BAFF33F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6097557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C5DD6-3730-4EC5-AABB-BA7924721CA0}" type="slidenum">
              <a:rPr lang="en-GB"/>
              <a:pPr/>
              <a:t>1</a:t>
            </a:fld>
            <a:endParaRPr lang="en-GB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827088" y="0"/>
            <a:ext cx="8316912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/>
          </a:p>
        </p:txBody>
      </p:sp>
      <p:sp>
        <p:nvSpPr>
          <p:cNvPr id="5" name="Line 27"/>
          <p:cNvSpPr>
            <a:spLocks noChangeShapeType="1"/>
          </p:cNvSpPr>
          <p:nvPr/>
        </p:nvSpPr>
        <p:spPr bwMode="auto">
          <a:xfrm>
            <a:off x="827088" y="6381750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Rectangle 28"/>
          <p:cNvSpPr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7" name="Picture 29" descr="KRONE_LD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7163" y="6437313"/>
            <a:ext cx="1258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047750" y="1152525"/>
            <a:ext cx="7772400" cy="1555750"/>
          </a:xfrm>
        </p:spPr>
        <p:txBody>
          <a:bodyPr anchor="b">
            <a:spAutoFit/>
          </a:bodyPr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771650" y="3068638"/>
            <a:ext cx="6400800" cy="1608137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GB"/>
              <a:t>Formatvorlage des Untertitelmasters durch Klicken bearbeiten</a:t>
            </a:r>
          </a:p>
        </p:txBody>
      </p:sp>
      <p:sp>
        <p:nvSpPr>
          <p:cNvPr id="9" name="Rectangle 30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C8041537-66DF-4832-8707-CA026B0E2128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65963" y="0"/>
            <a:ext cx="2078037" cy="638175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0"/>
            <a:ext cx="6086475" cy="638175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A488212-B14C-45D2-B40A-F9EAA6A51F6C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0"/>
            <a:ext cx="7200900" cy="62071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620713"/>
            <a:ext cx="4081462" cy="57610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60950" y="620713"/>
            <a:ext cx="4083050" cy="57610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696AECE1-F40A-43BD-9CFA-9731F1A458F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10001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51054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001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05400" y="71435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Inhaltsplatzhalter 2"/>
          <p:cNvSpPr>
            <a:spLocks noGrp="1"/>
          </p:cNvSpPr>
          <p:nvPr>
            <p:ph sz="half" idx="10"/>
          </p:nvPr>
        </p:nvSpPr>
        <p:spPr>
          <a:xfrm>
            <a:off x="10001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2"/>
          <p:cNvSpPr>
            <a:spLocks noGrp="1"/>
          </p:cNvSpPr>
          <p:nvPr>
            <p:ph sz="half" idx="11"/>
          </p:nvPr>
        </p:nvSpPr>
        <p:spPr>
          <a:xfrm>
            <a:off x="5105400" y="5357826"/>
            <a:ext cx="4038600" cy="749273"/>
          </a:xfrm>
          <a:prstGeom prst="rect">
            <a:avLst/>
          </a:prstGeom>
        </p:spPr>
        <p:txBody>
          <a:bodyPr/>
          <a:lstStyle>
            <a:lvl1pPr>
              <a:buNone/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0CAC3913-D9D4-40D1-886B-2752CC53A18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A552B62-AE54-468D-9E83-AC4CC58A464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3DD04476-359E-4012-9E1B-C3EF4DF78A1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0113" y="2708275"/>
            <a:ext cx="4027487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0" y="2708275"/>
            <a:ext cx="4029075" cy="13684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172286A1-71A4-4CA3-B298-D22C7C0A339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8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10644889-40F4-4740-A076-625900F8EE7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DB124287-3421-4E35-8CAB-2258102075D7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4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2D0DF9B8-0485-497F-9505-9EFA1C0E3C7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3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E18EB3B-F4E5-4973-995B-8DF89BAFD8E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DFD24E20-985E-4B4E-BB50-7CA8440F8A2D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B431EA68-0441-465B-993B-9F2D180CD693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20864D02-2CFB-40EB-A6CF-F2A571870E2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38975" y="0"/>
            <a:ext cx="2070100" cy="40767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27088" y="0"/>
            <a:ext cx="6059487" cy="40767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2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44A5C652-4DFA-40FC-BD9E-BE267BC6402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7F727B9-36B2-4195-A15C-00FA69CC816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27088" y="620713"/>
            <a:ext cx="4081462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60950" y="620713"/>
            <a:ext cx="4083050" cy="57610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8180DF03-3D90-4709-B58E-2811D1460D5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C1C39721-CAE7-4384-AF26-BDE9A8DEF3BF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A6930B33-DEEB-4018-846C-736E64A463CA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7C7DBDED-CF1F-4F97-A5C9-BF5AA832B495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0624C0F7-C517-4C99-8CEC-84C9C093D862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Seite </a:t>
            </a:r>
            <a:fld id="{F618444E-7300-4157-BDA3-6E8FBC1EB5C9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827088" y="0"/>
            <a:ext cx="8316912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/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827088" y="620713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277" name="Line 13"/>
          <p:cNvSpPr>
            <a:spLocks noChangeShapeType="1"/>
          </p:cNvSpPr>
          <p:nvPr/>
        </p:nvSpPr>
        <p:spPr bwMode="auto">
          <a:xfrm>
            <a:off x="827088" y="6381750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1030" name="Picture 15" descr="KRONE_LDM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77163" y="6437313"/>
            <a:ext cx="1258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0"/>
            <a:ext cx="72009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620713"/>
            <a:ext cx="8316912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	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1"/>
            <a:r>
              <a:rPr lang="en-GB" smtClean="0"/>
              <a:t>Dritte Ebene</a:t>
            </a:r>
          </a:p>
          <a:p>
            <a:pPr lvl="1"/>
            <a:r>
              <a:rPr lang="en-GB" smtClean="0"/>
              <a:t>Vierte Ebene</a:t>
            </a:r>
          </a:p>
          <a:p>
            <a:pPr lvl="2"/>
            <a:r>
              <a:rPr lang="en-GB" smtClean="0"/>
              <a:t>Fünfte Ebene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381750"/>
            <a:ext cx="68405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8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0"/>
            <a:ext cx="1116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Seite </a:t>
            </a:r>
            <a:fld id="{85094B8E-92DD-4612-B1B3-5C59C4F86181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700" r:id="rId13"/>
    <p:sldLayoutId id="2147483706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 b="1">
          <a:solidFill>
            <a:srgbClr val="53AD2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101" name="Rectangle 13"/>
          <p:cNvSpPr>
            <a:spLocks noChangeArrowheads="1"/>
          </p:cNvSpPr>
          <p:nvPr/>
        </p:nvSpPr>
        <p:spPr bwMode="auto">
          <a:xfrm>
            <a:off x="827088" y="0"/>
            <a:ext cx="8316912" cy="6858000"/>
          </a:xfrm>
          <a:prstGeom prst="rect">
            <a:avLst/>
          </a:prstGeom>
          <a:solidFill>
            <a:srgbClr val="DDDDDD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/>
          </a:p>
        </p:txBody>
      </p:sp>
      <p:sp>
        <p:nvSpPr>
          <p:cNvPr id="473102" name="Line 14"/>
          <p:cNvSpPr>
            <a:spLocks noChangeShapeType="1"/>
          </p:cNvSpPr>
          <p:nvPr/>
        </p:nvSpPr>
        <p:spPr bwMode="auto">
          <a:xfrm>
            <a:off x="827088" y="620713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3103" name="Line 15"/>
          <p:cNvSpPr>
            <a:spLocks noChangeShapeType="1"/>
          </p:cNvSpPr>
          <p:nvPr/>
        </p:nvSpPr>
        <p:spPr bwMode="auto">
          <a:xfrm>
            <a:off x="827088" y="6381750"/>
            <a:ext cx="8316912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73104" name="Rectangle 16"/>
          <p:cNvSpPr>
            <a:spLocks noChangeArrowheads="1"/>
          </p:cNvSpPr>
          <p:nvPr/>
        </p:nvSpPr>
        <p:spPr bwMode="auto">
          <a:xfrm>
            <a:off x="0" y="0"/>
            <a:ext cx="793750" cy="68580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pic>
        <p:nvPicPr>
          <p:cNvPr id="2054" name="Picture 17" descr="KRONE_LD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77163" y="6437313"/>
            <a:ext cx="125888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0"/>
            <a:ext cx="72009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73107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27088" y="6381750"/>
            <a:ext cx="6840537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8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(Klöpper 09/2010)</a:t>
            </a:r>
          </a:p>
        </p:txBody>
      </p:sp>
      <p:sp>
        <p:nvSpPr>
          <p:cNvPr id="473108" name="Rectangle 2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0"/>
            <a:ext cx="1116012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 b="0"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GB"/>
              <a:t>Seite </a:t>
            </a:r>
            <a:fld id="{9643A6B0-C416-4E61-9925-FBCAEBB73134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827088" y="6669088"/>
            <a:ext cx="8316912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defRPr/>
            </a:pPr>
            <a:r>
              <a:rPr lang="de-DE" sz="800" b="0">
                <a:solidFill>
                  <a:srgbClr val="969696"/>
                </a:solidFill>
              </a:rPr>
              <a:t>Alle Rechte bei Maschinenfabrik Bernard Krone GmbH, auch für den Fall von Schutzrechtsanmeldungen. Jede Verfügungsbefugnis, wie Kopier- und Weitergaberecht, bei uns.</a:t>
            </a:r>
          </a:p>
        </p:txBody>
      </p:sp>
      <p:sp>
        <p:nvSpPr>
          <p:cNvPr id="2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708275"/>
            <a:ext cx="820896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Formatvorlage des Untertitelmasters durch Klicken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2"/>
          </a:solidFill>
          <a:latin typeface="Arial" charset="0"/>
          <a:cs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0.jpeg"/><Relationship Id="rId4" Type="http://schemas.openxmlformats.org/officeDocument/2006/relationships/image" Target="../media/image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7" Type="http://schemas.openxmlformats.org/officeDocument/2006/relationships/image" Target="../media/image71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.emf"/><Relationship Id="rId18" Type="http://schemas.openxmlformats.org/officeDocument/2006/relationships/image" Target="../media/image26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jpeg"/><Relationship Id="rId17" Type="http://schemas.openxmlformats.org/officeDocument/2006/relationships/image" Target="../media/image25.jpeg"/><Relationship Id="rId2" Type="http://schemas.openxmlformats.org/officeDocument/2006/relationships/image" Target="../media/image11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19" Type="http://schemas.openxmlformats.org/officeDocument/2006/relationships/image" Target="../media/image27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0"/>
          <p:cNvSpPr txBox="1">
            <a:spLocks noChangeArrowheads="1"/>
          </p:cNvSpPr>
          <p:nvPr/>
        </p:nvSpPr>
        <p:spPr>
          <a:xfrm>
            <a:off x="-1116632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 bwMode="auto">
          <a:xfrm>
            <a:off x="684213" y="620688"/>
            <a:ext cx="7772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600" kern="0" dirty="0" smtClean="0">
                <a:latin typeface="+mj-lt"/>
                <a:ea typeface="+mj-ea"/>
                <a:cs typeface="+mj-cs"/>
              </a:rPr>
              <a:t>iGreen</a:t>
            </a: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Wenn Landmaschinen miteinander reden -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iGreen als Beispiel für herstellerübergreifende </a:t>
            </a: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Maschinen-Kommunikation</a:t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Von der Forschung in die Praxis</a:t>
            </a: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3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de-DE" sz="2400" kern="0" dirty="0" smtClean="0">
                <a:latin typeface="+mj-lt"/>
                <a:ea typeface="+mj-ea"/>
                <a:cs typeface="+mj-cs"/>
              </a:rPr>
              <a:t>Spelle</a:t>
            </a:r>
            <a:endParaRPr kumimoji="0" lang="de-DE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2400" kern="0" dirty="0" smtClean="0">
                <a:latin typeface="+mj-lt"/>
                <a:ea typeface="+mj-ea"/>
                <a:cs typeface="+mj-cs"/>
              </a:rPr>
              <a:t>04. April </a:t>
            </a:r>
            <a:r>
              <a:rPr lang="de-DE" sz="2400" kern="0" dirty="0" smtClean="0">
                <a:latin typeface="+mj-lt"/>
                <a:ea typeface="+mj-ea"/>
                <a:cs typeface="+mj-cs"/>
              </a:rPr>
              <a:t>2013</a:t>
            </a:r>
            <a:r>
              <a:rPr lang="de-DE" kern="0" dirty="0" smtClean="0">
                <a:latin typeface="+mj-lt"/>
                <a:ea typeface="+mj-ea"/>
                <a:cs typeface="+mj-cs"/>
              </a:rPr>
              <a:t/>
            </a:r>
            <a:br>
              <a:rPr lang="de-DE" kern="0" dirty="0" smtClean="0">
                <a:latin typeface="+mj-lt"/>
                <a:ea typeface="+mj-ea"/>
                <a:cs typeface="+mj-cs"/>
              </a:rPr>
            </a:br>
            <a: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de-DE" sz="4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de-DE" sz="4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2195736" y="3068315"/>
            <a:ext cx="6768752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35894" y="332656"/>
            <a:ext cx="8640762" cy="5761038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iGreen: Das Projekt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</a:t>
            </a:r>
            <a:r>
              <a:rPr lang="de-DE" sz="2000" b="1" kern="0" dirty="0"/>
              <a:t> Prozessmodel und Systemarchitektur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</a:t>
            </a:r>
            <a:r>
              <a:rPr lang="de-DE" sz="2000" b="1" kern="0" dirty="0"/>
              <a:t> Datenmanagement mit ISOBUS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       iGreen-Resultate und Praxistransfer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	Zusammenfassung und Ausblick</a:t>
            </a:r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31" y="4580806"/>
            <a:ext cx="1114425" cy="72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94" y="1628056"/>
            <a:ext cx="1008062" cy="74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431" y="2348781"/>
            <a:ext cx="1152525" cy="75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8" name="Picture 10" descr="C:\Users\horstmannj.KRONE-SP\Desktop\KE\TIM\Lastenheft\Schema Schnittstellen_Antriebe_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256" y="3091731"/>
            <a:ext cx="1131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0931" y="3861669"/>
            <a:ext cx="1081088" cy="719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ISOBUS Infrastruktur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>
          <a:xfrm>
            <a:off x="288428" y="836314"/>
            <a:ext cx="8027988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/>
              <a:t>ISOBUS-Terminal </a:t>
            </a:r>
            <a:br>
              <a:rPr lang="de-DE" sz="1800" kern="0" dirty="0"/>
            </a:br>
            <a:r>
              <a:rPr lang="de-DE" sz="1800" kern="0" dirty="0"/>
              <a:t>(traktoreigenes </a:t>
            </a:r>
            <a:r>
              <a:rPr lang="de-DE" sz="1800" kern="0" dirty="0" smtClean="0"/>
              <a:t>Gerät od.</a:t>
            </a:r>
            <a:endParaRPr lang="de-DE" sz="1800" kern="0" dirty="0"/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Maschinenbedienung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Internetverbindung </a:t>
            </a:r>
            <a:br>
              <a:rPr lang="de-DE" sz="1400" kern="0" dirty="0"/>
            </a:br>
            <a:r>
              <a:rPr lang="de-DE" sz="1400" kern="0" dirty="0"/>
              <a:t>(herstellerübergreifendes </a:t>
            </a:r>
            <a:br>
              <a:rPr lang="de-DE" sz="1400" kern="0" dirty="0"/>
            </a:br>
            <a:r>
              <a:rPr lang="de-DE" sz="1400" kern="0" dirty="0"/>
              <a:t>Auftrags- und Flottenmanagement)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Feldnavigation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GPS-Positionsempfänger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ISOBUS Taskcontroller (Aufzeichnung von </a:t>
            </a:r>
            <a:br>
              <a:rPr lang="de-DE" sz="1400" kern="0" dirty="0"/>
            </a:br>
            <a:r>
              <a:rPr lang="de-DE" sz="1400" kern="0" dirty="0"/>
              <a:t>Traktor- und Gerätedaten)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ISOBUS Lenksystem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 err="1"/>
              <a:t>Section</a:t>
            </a:r>
            <a:r>
              <a:rPr lang="de-DE" sz="1400" kern="0" dirty="0"/>
              <a:t> </a:t>
            </a:r>
            <a:r>
              <a:rPr lang="de-DE" sz="1400" kern="0" dirty="0" err="1"/>
              <a:t>Control</a:t>
            </a:r>
            <a:r>
              <a:rPr lang="de-DE" sz="1400" kern="0" dirty="0"/>
              <a:t> 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4537075" y="3932015"/>
            <a:ext cx="4572000" cy="17912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/>
              <a:t>Anbaugerät</a:t>
            </a:r>
            <a:endParaRPr lang="de-DE" sz="1800" kern="0" dirty="0"/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Arbeitsaggregat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ISOBUS Jobrechner zur Bedienung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Datenlieferant ISOBUS: </a:t>
            </a:r>
            <a:br>
              <a:rPr lang="de-DE" sz="1400" kern="0" dirty="0"/>
            </a:br>
            <a:r>
              <a:rPr lang="de-DE" sz="1400" kern="0" dirty="0"/>
              <a:t>(Arbeitsstellung, Erntemenge, Erntequalität, </a:t>
            </a:r>
            <a:r>
              <a:rPr lang="de-DE" sz="1400" kern="0" dirty="0" err="1"/>
              <a:t>uvm</a:t>
            </a:r>
            <a:r>
              <a:rPr lang="de-DE" sz="1400" kern="0" dirty="0"/>
              <a:t>…</a:t>
            </a:r>
          </a:p>
        </p:txBody>
      </p:sp>
      <p:sp>
        <p:nvSpPr>
          <p:cNvPr id="22" name="Rechteck 21"/>
          <p:cNvSpPr/>
          <p:nvPr/>
        </p:nvSpPr>
        <p:spPr>
          <a:xfrm>
            <a:off x="323528" y="4509120"/>
            <a:ext cx="4787900" cy="15758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/>
              <a:t>FMIS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Flächenverwaltung / Auftragsplanung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Herstellerübergr. Fahrzeugverwaltung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Buchhaltungsmodul</a:t>
            </a:r>
          </a:p>
        </p:txBody>
      </p:sp>
      <p:sp>
        <p:nvSpPr>
          <p:cNvPr id="23" name="Rechteck 8"/>
          <p:cNvSpPr>
            <a:spLocks noChangeArrowheads="1"/>
          </p:cNvSpPr>
          <p:nvPr/>
        </p:nvSpPr>
        <p:spPr bwMode="auto">
          <a:xfrm>
            <a:off x="827584" y="1196752"/>
            <a:ext cx="3960316" cy="3095625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4" name="Rechteck 9"/>
          <p:cNvSpPr>
            <a:spLocks noChangeArrowheads="1"/>
          </p:cNvSpPr>
          <p:nvPr/>
        </p:nvSpPr>
        <p:spPr bwMode="auto">
          <a:xfrm>
            <a:off x="5076825" y="1196752"/>
            <a:ext cx="4032250" cy="1439863"/>
          </a:xfrm>
          <a:prstGeom prst="rect">
            <a:avLst/>
          </a:prstGeom>
          <a:noFill/>
          <a:ln w="38100" algn="ctr">
            <a:solidFill>
              <a:srgbClr val="FF3300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5" name="Rechteck 10"/>
          <p:cNvSpPr>
            <a:spLocks noChangeArrowheads="1"/>
          </p:cNvSpPr>
          <p:nvPr/>
        </p:nvSpPr>
        <p:spPr bwMode="auto">
          <a:xfrm>
            <a:off x="5076825" y="4005040"/>
            <a:ext cx="4032250" cy="2160264"/>
          </a:xfrm>
          <a:prstGeom prst="rect">
            <a:avLst/>
          </a:prstGeom>
          <a:noFill/>
          <a:ln w="38100" algn="ctr">
            <a:solidFill>
              <a:srgbClr val="92D050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sp>
        <p:nvSpPr>
          <p:cNvPr id="26" name="Rechteck 11"/>
          <p:cNvSpPr>
            <a:spLocks noChangeArrowheads="1"/>
          </p:cNvSpPr>
          <p:nvPr/>
        </p:nvSpPr>
        <p:spPr bwMode="auto">
          <a:xfrm>
            <a:off x="827584" y="4436840"/>
            <a:ext cx="3960316" cy="1728464"/>
          </a:xfrm>
          <a:prstGeom prst="rect">
            <a:avLst/>
          </a:prstGeom>
          <a:noFill/>
          <a:ln w="38100" algn="ctr">
            <a:solidFill>
              <a:srgbClr val="FFC000"/>
            </a:solidFill>
            <a:prstDash val="dash"/>
            <a:round/>
            <a:headEnd type="none" w="sm" len="sm"/>
            <a:tailEnd type="stealth" w="med" len="med"/>
          </a:ln>
        </p:spPr>
        <p:txBody>
          <a:bodyPr/>
          <a:lstStyle/>
          <a:p>
            <a:endParaRPr lang="de-DE"/>
          </a:p>
        </p:txBody>
      </p:sp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2779490"/>
            <a:ext cx="2003425" cy="10810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271365"/>
            <a:ext cx="647700" cy="611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29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8350" y="1271365"/>
            <a:ext cx="631825" cy="500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3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4334" y="4077072"/>
            <a:ext cx="792162" cy="48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97338" y="4508277"/>
            <a:ext cx="6270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"/>
          <p:cNvSpPr txBox="1">
            <a:spLocks noChangeArrowheads="1"/>
          </p:cNvSpPr>
          <p:nvPr/>
        </p:nvSpPr>
        <p:spPr>
          <a:xfrm>
            <a:off x="4572000" y="836613"/>
            <a:ext cx="8027988" cy="5761037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/>
              <a:t>Traktor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Energie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400" kern="0" dirty="0"/>
              <a:t>Datenlieferant ISOBUS: </a:t>
            </a:r>
            <a:br>
              <a:rPr lang="de-DE" sz="1400" kern="0" dirty="0"/>
            </a:br>
            <a:r>
              <a:rPr lang="de-DE" sz="1400" kern="0" dirty="0"/>
              <a:t>(Kraftstoffverbrauch, </a:t>
            </a:r>
            <a:r>
              <a:rPr lang="de-DE" sz="1400" kern="0" dirty="0" err="1"/>
              <a:t>Hubwerk</a:t>
            </a:r>
            <a:r>
              <a:rPr lang="de-DE" sz="1400" kern="0" dirty="0"/>
              <a:t>, </a:t>
            </a:r>
            <a:br>
              <a:rPr lang="de-DE" sz="1400" kern="0" dirty="0"/>
            </a:br>
            <a:r>
              <a:rPr lang="de-DE" sz="1400" kern="0" dirty="0"/>
              <a:t>Zapfwellendrehzahl, </a:t>
            </a:r>
            <a:r>
              <a:rPr lang="de-DE" sz="1400" kern="0" dirty="0" err="1" smtClean="0"/>
              <a:t>Geschwindigk</a:t>
            </a:r>
            <a:r>
              <a:rPr lang="de-DE" sz="1400" kern="0" dirty="0" smtClean="0"/>
              <a:t>)</a:t>
            </a:r>
            <a:endParaRPr lang="de-DE" sz="1400" kern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Komponentenübersicht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ISOBUS-fähiges Anbaugerät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ISOBUS-fähiger Traktor</a:t>
            </a:r>
            <a:br>
              <a:rPr lang="de-DE" sz="1800" kern="0" dirty="0" smtClean="0"/>
            </a:br>
            <a:r>
              <a:rPr lang="de-DE" sz="1800" kern="0" dirty="0" smtClean="0"/>
              <a:t>(alternativ ISOBUS-fähiger Selbstfahrer)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ISOBUS-Terminal (ISO-UT)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Taskcontroller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GPS-Empfänger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Internetmodem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Software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ISOBUS Farm Management Informations-System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Flottenmanagement und Feldnavigation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Maschinendatenanalyse </a:t>
            </a: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7533" y="2781524"/>
            <a:ext cx="1069975" cy="10080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0" name="Grafik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1496" y="2997424"/>
            <a:ext cx="10795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Grafik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55458" y="2852961"/>
            <a:ext cx="681038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108" y="1052736"/>
            <a:ext cx="2555875" cy="10334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Daten fördern Transparenz und steigern Produktivität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Anforderungen an Datenerfassung (Cross Compliance) </a:t>
            </a:r>
            <a:r>
              <a:rPr lang="de-DE" sz="1800" kern="0" dirty="0" smtClean="0"/>
              <a:t>steigen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Kunden sollten die Daten zur Produktivitätssteigerung nutzen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Strukturierte Planung, Navigation, </a:t>
            </a:r>
            <a:r>
              <a:rPr lang="de-DE" sz="1800" b="0" kern="0" dirty="0" smtClean="0"/>
              <a:t>Logistik-Optimierungen</a:t>
            </a: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Traktor muss via ISOBUS / ISOXML folgende Daten liefern: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Kraftstoffverbrauch, </a:t>
            </a:r>
            <a:r>
              <a:rPr lang="de-DE" sz="1800" b="0" kern="0" dirty="0" err="1" smtClean="0"/>
              <a:t>Hubwerk</a:t>
            </a:r>
            <a:r>
              <a:rPr lang="de-DE" sz="1800" b="0" kern="0" dirty="0" smtClean="0"/>
              <a:t>, Zapfwelle, Fahrgeschwindigkeit, etc</a:t>
            </a:r>
            <a:r>
              <a:rPr lang="de-DE" sz="1800" b="0" kern="0" dirty="0" smtClean="0"/>
              <a:t>.</a:t>
            </a:r>
            <a:endParaRPr lang="de-DE" sz="1800" b="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Anbaugerät muss via ISOBUS / ISOXML Daten liefern: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Arbeitsstatus, Ernte- / Ausbringmengen, Qualitätsgrade, etc. </a:t>
            </a: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3" name="Grafik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993" y="4653558"/>
            <a:ext cx="194310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Users\horstmannj.KRONE-SP\Desktop\KE\Vorträge\2012-05-15-Agri_im_Feld2012\Bilder\scs20120508\Screenshot\img_2012_5_8_7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9680" y="4653558"/>
            <a:ext cx="19446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C:\Users\horstmannj.KRONE-SP\Desktop\KE\Vorträge\2012-05-15-Agri_im_Feld2012\Bilder\scs20120508\Screenshot\img_2012_5_8_8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7518" y="4653558"/>
            <a:ext cx="1917700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9"/>
          <p:cNvSpPr txBox="1">
            <a:spLocks noChangeArrowheads="1"/>
          </p:cNvSpPr>
          <p:nvPr/>
        </p:nvSpPr>
        <p:spPr bwMode="auto">
          <a:xfrm>
            <a:off x="2051893" y="6093420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CCI.Control</a:t>
            </a:r>
          </a:p>
        </p:txBody>
      </p:sp>
      <p:sp>
        <p:nvSpPr>
          <p:cNvPr id="17" name="Textfeld 10"/>
          <p:cNvSpPr txBox="1">
            <a:spLocks noChangeArrowheads="1"/>
          </p:cNvSpPr>
          <p:nvPr/>
        </p:nvSpPr>
        <p:spPr bwMode="auto">
          <a:xfrm>
            <a:off x="4068018" y="6093420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Lacos Fieldnav</a:t>
            </a:r>
          </a:p>
        </p:txBody>
      </p:sp>
      <p:sp>
        <p:nvSpPr>
          <p:cNvPr id="18" name="Textfeld 12"/>
          <p:cNvSpPr txBox="1">
            <a:spLocks noChangeArrowheads="1"/>
          </p:cNvSpPr>
          <p:nvPr/>
        </p:nvSpPr>
        <p:spPr bwMode="auto">
          <a:xfrm>
            <a:off x="6084143" y="6093420"/>
            <a:ext cx="13684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Lacos Fieldnav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err="1" smtClean="0">
                <a:solidFill>
                  <a:schemeClr val="tx1"/>
                </a:solidFill>
              </a:rPr>
              <a:t>BiG</a:t>
            </a:r>
            <a:r>
              <a:rPr lang="de-DE" sz="2000" dirty="0" smtClean="0">
                <a:solidFill>
                  <a:schemeClr val="tx1"/>
                </a:solidFill>
              </a:rPr>
              <a:t> Data: In der Landtechnik Standard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Alle Ernte-Informationen haben Raum- und Zeitbezug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Maschinen- und Erntedaten sind Grundlage für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Abrechnungen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Betriebscontrolling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Anbau- und Dünge-Beratung für Folgejahre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Logistik-Optimierungen</a:t>
            </a: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4365104"/>
            <a:ext cx="2033886" cy="114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4365104"/>
            <a:ext cx="209638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56315" y="4365104"/>
            <a:ext cx="227572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921" y="4369866"/>
            <a:ext cx="1817863" cy="114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8"/>
          <p:cNvSpPr txBox="1">
            <a:spLocks noChangeArrowheads="1"/>
          </p:cNvSpPr>
          <p:nvPr/>
        </p:nvSpPr>
        <p:spPr bwMode="auto">
          <a:xfrm>
            <a:off x="683097" y="5517232"/>
            <a:ext cx="19446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arvato</a:t>
            </a:r>
            <a:r>
              <a:rPr lang="de-DE" sz="800" dirty="0"/>
              <a:t> Systems FarmPilot</a:t>
            </a:r>
          </a:p>
        </p:txBody>
      </p:sp>
      <p:sp>
        <p:nvSpPr>
          <p:cNvPr id="22" name="Textfeld 9"/>
          <p:cNvSpPr txBox="1">
            <a:spLocks noChangeArrowheads="1"/>
          </p:cNvSpPr>
          <p:nvPr/>
        </p:nvSpPr>
        <p:spPr bwMode="auto">
          <a:xfrm>
            <a:off x="2627313" y="5517232"/>
            <a:ext cx="230472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dirty="0"/>
              <a:t>Quelle: </a:t>
            </a:r>
            <a:r>
              <a:rPr lang="de-DE" sz="800" dirty="0" err="1"/>
              <a:t>Landdata</a:t>
            </a:r>
            <a:r>
              <a:rPr lang="de-DE" sz="800" dirty="0"/>
              <a:t> </a:t>
            </a:r>
            <a:r>
              <a:rPr lang="de-DE" sz="800" dirty="0" err="1"/>
              <a:t>Eurosoft</a:t>
            </a:r>
            <a:r>
              <a:rPr lang="de-DE" sz="800" dirty="0"/>
              <a:t> </a:t>
            </a:r>
            <a:r>
              <a:rPr lang="de-DE" sz="800" dirty="0" err="1"/>
              <a:t>Agrar</a:t>
            </a:r>
            <a:r>
              <a:rPr lang="de-DE" sz="800" dirty="0"/>
              <a:t> Office</a:t>
            </a:r>
          </a:p>
        </p:txBody>
      </p:sp>
      <p:sp>
        <p:nvSpPr>
          <p:cNvPr id="23" name="Textfeld 10"/>
          <p:cNvSpPr txBox="1">
            <a:spLocks noChangeArrowheads="1"/>
          </p:cNvSpPr>
          <p:nvPr/>
        </p:nvSpPr>
        <p:spPr bwMode="auto">
          <a:xfrm>
            <a:off x="5219700" y="5517232"/>
            <a:ext cx="17287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dirty="0"/>
              <a:t>Quelle: KRONE </a:t>
            </a:r>
            <a:r>
              <a:rPr lang="de-DE" sz="800" dirty="0" err="1"/>
              <a:t>BiG</a:t>
            </a:r>
            <a:r>
              <a:rPr lang="de-DE" sz="800" dirty="0"/>
              <a:t> Data Tools</a:t>
            </a:r>
          </a:p>
        </p:txBody>
      </p:sp>
      <p:sp>
        <p:nvSpPr>
          <p:cNvPr id="24" name="Textfeld 10"/>
          <p:cNvSpPr txBox="1">
            <a:spLocks noChangeArrowheads="1"/>
          </p:cNvSpPr>
          <p:nvPr/>
        </p:nvSpPr>
        <p:spPr bwMode="auto">
          <a:xfrm>
            <a:off x="7380312" y="5517232"/>
            <a:ext cx="17287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KRONE BiG Data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2771800" y="3717032"/>
            <a:ext cx="6192688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35894" y="332656"/>
            <a:ext cx="8640762" cy="5761038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iGreen: Das Projekt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</a:t>
            </a:r>
            <a:r>
              <a:rPr lang="de-DE" sz="2000" b="1" kern="0" dirty="0"/>
              <a:t> Prozessmodel und Systemarchitektur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</a:t>
            </a:r>
            <a:r>
              <a:rPr lang="de-DE" sz="2000" b="1" kern="0" dirty="0"/>
              <a:t> Datenmanagement mit ISOBUS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       iGreen-Resultate und Praxistransfer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	Zusammenfassung und Ausblick</a:t>
            </a:r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31" y="4580806"/>
            <a:ext cx="1114425" cy="72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94" y="1628056"/>
            <a:ext cx="1008062" cy="74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431" y="2348781"/>
            <a:ext cx="1152525" cy="75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8" name="Picture 10" descr="C:\Users\horstmannj.KRONE-SP\Desktop\KE\TIM\Lastenheft\Schema Schnittstellen_Antriebe_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256" y="3091731"/>
            <a:ext cx="1131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0931" y="3861669"/>
            <a:ext cx="1081088" cy="719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Flächen und Aufträge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Webbasierte Anwendungen zur Verwaltung und Planung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GeoEditor: Flächenverwaltung </a:t>
            </a:r>
            <a:br>
              <a:rPr lang="de-DE" sz="1800" kern="0" dirty="0" smtClean="0"/>
            </a:br>
            <a:r>
              <a:rPr lang="de-DE" sz="1800" b="0" kern="0" dirty="0" smtClean="0"/>
              <a:t>(GIS mit hochauflösenden Luftbildern: INVEKOS, KML, SHP, Zeichnung)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GeoFormular: Rollenbasierte Flächenerfassung und Auftragsvergabe</a:t>
            </a:r>
            <a:br>
              <a:rPr lang="de-DE" sz="1800" kern="0" dirty="0" smtClean="0"/>
            </a:br>
            <a:r>
              <a:rPr lang="de-DE" sz="1800" b="0" kern="0" dirty="0" smtClean="0"/>
              <a:t>(Kommunikation Landwirt </a:t>
            </a:r>
            <a:r>
              <a:rPr lang="de-DE" sz="1800" b="0" kern="0" dirty="0" smtClean="0">
                <a:sym typeface="Wingdings" pitchFamily="2" charset="2"/>
              </a:rPr>
              <a:t> Lohnunternehmer)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Dispo-Tool: ISOXML-Auftragsplanung</a:t>
            </a:r>
            <a:br>
              <a:rPr lang="de-DE" sz="1800" kern="0" dirty="0" smtClean="0"/>
            </a:br>
            <a:r>
              <a:rPr lang="de-DE" sz="1800" b="0" kern="0" dirty="0" smtClean="0"/>
              <a:t>(Reihenfolge-Planung mit Endgeräte-</a:t>
            </a:r>
            <a:br>
              <a:rPr lang="de-DE" sz="1800" b="0" kern="0" dirty="0" smtClean="0"/>
            </a:br>
            <a:r>
              <a:rPr lang="de-DE" sz="1800" b="0" kern="0" dirty="0" smtClean="0"/>
              <a:t>Konnektivität</a:t>
            </a:r>
            <a:r>
              <a:rPr lang="de-DE" sz="1800" b="0" kern="0" dirty="0" smtClean="0"/>
              <a:t>)</a:t>
            </a:r>
            <a:r>
              <a:rPr lang="de-DE" sz="1800" b="0" kern="0" dirty="0" smtClean="0">
                <a:latin typeface="+mn-lt"/>
              </a:rPr>
              <a:t/>
            </a:r>
            <a:br>
              <a:rPr lang="de-DE" sz="1800" b="0" kern="0" dirty="0" smtClean="0">
                <a:latin typeface="+mn-lt"/>
              </a:rPr>
            </a:br>
            <a:endParaRPr lang="de-DE" sz="1800" b="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365104"/>
            <a:ext cx="289308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feld 5"/>
          <p:cNvSpPr txBox="1">
            <a:spLocks noChangeArrowheads="1"/>
          </p:cNvSpPr>
          <p:nvPr/>
        </p:nvSpPr>
        <p:spPr bwMode="auto">
          <a:xfrm>
            <a:off x="6588125" y="6165205"/>
            <a:ext cx="21605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FH Bingen, IIS, GeoEditor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ISOXML </a:t>
            </a:r>
            <a:r>
              <a:rPr lang="de-DE" sz="2000" dirty="0" err="1" smtClean="0">
                <a:solidFill>
                  <a:schemeClr val="tx1"/>
                </a:solidFill>
              </a:rPr>
              <a:t>Humanizer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353300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Webservice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Maschinendaten-Analyse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Validierung der Daten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Anzeige der Informationen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Export der Daten</a:t>
            </a: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Entwicklungshilfsmittel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Prüfung nach Schema</a:t>
            </a: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Intelligenter Vokabular-Aufbau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Lernt automatisch unbekannte Daten zu bewerten (ISO 11783-11)</a:t>
            </a: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sp>
        <p:nvSpPr>
          <p:cNvPr id="8" name="Textfeld 5"/>
          <p:cNvSpPr txBox="1">
            <a:spLocks noChangeArrowheads="1"/>
          </p:cNvSpPr>
          <p:nvPr/>
        </p:nvSpPr>
        <p:spPr bwMode="auto">
          <a:xfrm>
            <a:off x="6661596" y="4723929"/>
            <a:ext cx="201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DFKI ISOXML Humanizer</a:t>
            </a:r>
          </a:p>
        </p:txBody>
      </p:sp>
      <p:pic>
        <p:nvPicPr>
          <p:cNvPr id="10" name="Picture 517" descr="MCj01993460000[1]"/>
          <p:cNvPicPr>
            <a:picLocks noChangeAspect="1" noChangeArrowheads="1"/>
          </p:cNvPicPr>
          <p:nvPr/>
        </p:nvPicPr>
        <p:blipFill>
          <a:blip r:embed="rId2" cstate="print">
            <a:lum bright="34000"/>
            <a:grayscl/>
          </a:blip>
          <a:srcRect/>
          <a:stretch>
            <a:fillRect/>
          </a:stretch>
        </p:blipFill>
        <p:spPr bwMode="auto">
          <a:xfrm>
            <a:off x="4932808" y="1699741"/>
            <a:ext cx="1196975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AutoShape 82"/>
          <p:cNvSpPr>
            <a:spLocks noChangeArrowheads="1"/>
          </p:cNvSpPr>
          <p:nvPr/>
        </p:nvSpPr>
        <p:spPr bwMode="auto">
          <a:xfrm>
            <a:off x="8388796" y="2349029"/>
            <a:ext cx="647700" cy="1295400"/>
          </a:xfrm>
          <a:prstGeom prst="can">
            <a:avLst>
              <a:gd name="adj" fmla="val 39685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800">
              <a:latin typeface="Times" pitchFamily="18" charset="0"/>
              <a:ea typeface="ＭＳ Ｐゴシック" pitchFamily="34" charset="-128"/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471" y="764704"/>
            <a:ext cx="1311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933" y="2707804"/>
            <a:ext cx="1014413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AutoShape 10"/>
          <p:cNvSpPr>
            <a:spLocks noChangeArrowheads="1"/>
          </p:cNvSpPr>
          <p:nvPr/>
        </p:nvSpPr>
        <p:spPr bwMode="auto">
          <a:xfrm rot="1175723">
            <a:off x="5872608" y="2217266"/>
            <a:ext cx="2376488" cy="865188"/>
          </a:xfrm>
          <a:prstGeom prst="leftRightArrow">
            <a:avLst>
              <a:gd name="adj1" fmla="val 50000"/>
              <a:gd name="adj2" fmla="val 410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92D050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de-DE" sz="1800" dirty="0"/>
              <a:t>ISOBUS / ISOXML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Semantische Suche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353300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Dienst zur Recherche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Basiert auf Vokabular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ISOXML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AGROXML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Beliebig erweiterbar</a:t>
            </a: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„Google“-Suche via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Ort und Zeit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Inhalte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Strukturen 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3" name="Inhaltsplatzhalter 4" descr="Screen shot 2012-01-31 at 12.44.15.png"/>
          <p:cNvPicPr>
            <a:picLocks noChangeAspect="1"/>
          </p:cNvPicPr>
          <p:nvPr/>
        </p:nvPicPr>
        <p:blipFill>
          <a:blip r:embed="rId2" cstate="print"/>
          <a:srcRect t="-3499" b="-3499"/>
          <a:stretch>
            <a:fillRect/>
          </a:stretch>
        </p:blipFill>
        <p:spPr bwMode="auto">
          <a:xfrm>
            <a:off x="5507162" y="3140621"/>
            <a:ext cx="356393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hteck 5"/>
          <p:cNvSpPr>
            <a:spLocks noChangeArrowheads="1"/>
          </p:cNvSpPr>
          <p:nvPr/>
        </p:nvSpPr>
        <p:spPr bwMode="auto">
          <a:xfrm>
            <a:off x="971600" y="5156671"/>
            <a:ext cx="6461125" cy="954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Sie sind Lohnunternehmer…</a:t>
            </a:r>
          </a:p>
          <a:p>
            <a:endParaRPr lang="en-US" sz="800"/>
          </a:p>
          <a:p>
            <a:r>
              <a:rPr lang="en-US" sz="1000"/>
              <a:t>Kunde Huber beschwert sich, dass sein Feld noch nicht gemäht ist.</a:t>
            </a:r>
          </a:p>
          <a:p>
            <a:r>
              <a:rPr lang="en-US" sz="1000"/>
              <a:t>Sie haben doch gestern den Fahrer Becker dorthin geschickt….</a:t>
            </a:r>
          </a:p>
          <a:p>
            <a:endParaRPr lang="de-DE" sz="800"/>
          </a:p>
          <a:p>
            <a:r>
              <a:rPr lang="de-DE" sz="1000"/>
              <a:t>http://igreen.aifb.kit.edu/onlinebox/search?translate=becker+huber</a:t>
            </a:r>
          </a:p>
        </p:txBody>
      </p:sp>
      <p:pic>
        <p:nvPicPr>
          <p:cNvPr id="17" name="Bild 11" descr="Screen shot 2011-04-04 at 13.13.5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9462" y="692696"/>
            <a:ext cx="3340100" cy="1811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" name="Abgerundete rechteckige Legende 17"/>
          <p:cNvSpPr/>
          <p:nvPr/>
        </p:nvSpPr>
        <p:spPr>
          <a:xfrm>
            <a:off x="4788024" y="2746921"/>
            <a:ext cx="1562100" cy="322262"/>
          </a:xfrm>
          <a:prstGeom prst="wedgeRoundRectCallout">
            <a:avLst>
              <a:gd name="adj1" fmla="val -17485"/>
              <a:gd name="adj2" fmla="val -17137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1 Enter keywords</a:t>
            </a:r>
          </a:p>
        </p:txBody>
      </p:sp>
      <p:sp>
        <p:nvSpPr>
          <p:cNvPr id="19" name="Abgerundete rechteckige Legende 18"/>
          <p:cNvSpPr/>
          <p:nvPr/>
        </p:nvSpPr>
        <p:spPr>
          <a:xfrm>
            <a:off x="6443787" y="2780258"/>
            <a:ext cx="2879725" cy="288925"/>
          </a:xfrm>
          <a:prstGeom prst="wedgeRoundRectCallout">
            <a:avLst>
              <a:gd name="adj1" fmla="val -10335"/>
              <a:gd name="adj2" fmla="val -18804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b="1" dirty="0"/>
              <a:t>Press on “Search”</a:t>
            </a:r>
          </a:p>
        </p:txBody>
      </p:sp>
      <p:sp>
        <p:nvSpPr>
          <p:cNvPr id="20" name="Textfeld 9"/>
          <p:cNvSpPr txBox="1">
            <a:spLocks noChangeArrowheads="1"/>
          </p:cNvSpPr>
          <p:nvPr/>
        </p:nvSpPr>
        <p:spPr bwMode="auto">
          <a:xfrm>
            <a:off x="7524328" y="5229200"/>
            <a:ext cx="147637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dirty="0"/>
              <a:t>Quelle: AIFB, KIT Karlsruhe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Weitere Projektergebnisse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353300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err="1" smtClean="0"/>
              <a:t>Maschinenkonnektor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Intelligentes GeoFormular</a:t>
            </a: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err="1" smtClean="0"/>
              <a:t>GeoBox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Abstandsmanager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N-Assistent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Spezifikationen</a:t>
            </a:r>
            <a:br>
              <a:rPr lang="de-DE" sz="1800" kern="0" dirty="0" smtClean="0"/>
            </a:br>
            <a:r>
              <a:rPr lang="de-DE" sz="1800" b="0" kern="0" dirty="0" smtClean="0"/>
              <a:t>(Vokabular, </a:t>
            </a:r>
            <a:r>
              <a:rPr lang="de-DE" sz="1800" b="0" kern="0" dirty="0" err="1" smtClean="0"/>
              <a:t>Konnektoren</a:t>
            </a:r>
            <a:r>
              <a:rPr lang="de-DE" sz="1800" b="0" kern="0" dirty="0" smtClean="0"/>
              <a:t>, </a:t>
            </a:r>
            <a:r>
              <a:rPr lang="de-DE" sz="1800" b="0" kern="0" dirty="0" err="1" smtClean="0"/>
              <a:t>etc</a:t>
            </a:r>
            <a:r>
              <a:rPr lang="de-DE" sz="1800" b="0" kern="0" dirty="0" smtClean="0"/>
              <a:t>…)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3" name="Bild 4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4220790"/>
            <a:ext cx="810238" cy="1080120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rthographicFront"/>
            <a:lightRig rig="threePt" dir="t"/>
          </a:scene3d>
          <a:sp3d/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388" y="2587625"/>
            <a:ext cx="6477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pieren 9"/>
          <p:cNvGrpSpPr>
            <a:grpSpLocks/>
          </p:cNvGrpSpPr>
          <p:nvPr/>
        </p:nvGrpSpPr>
        <p:grpSpPr bwMode="auto">
          <a:xfrm rot="-196820">
            <a:off x="6896100" y="2041525"/>
            <a:ext cx="1039813" cy="727075"/>
            <a:chOff x="4612679" y="1205741"/>
            <a:chExt cx="2674767" cy="2270163"/>
          </a:xfrm>
        </p:grpSpPr>
        <p:sp>
          <p:nvSpPr>
            <p:cNvPr id="18" name="Freihandform 6"/>
            <p:cNvSpPr/>
            <p:nvPr/>
          </p:nvSpPr>
          <p:spPr>
            <a:xfrm>
              <a:off x="5016791" y="1520125"/>
              <a:ext cx="1784537" cy="1645620"/>
            </a:xfrm>
            <a:custGeom>
              <a:avLst/>
              <a:gdLst>
                <a:gd name="connsiteX0" fmla="*/ 181510 w 1784278"/>
                <a:gd name="connsiteY0" fmla="*/ 0 h 1643865"/>
                <a:gd name="connsiteX1" fmla="*/ 1784278 w 1784278"/>
                <a:gd name="connsiteY1" fmla="*/ 304800 h 1643865"/>
                <a:gd name="connsiteX2" fmla="*/ 1609618 w 1784278"/>
                <a:gd name="connsiteY2" fmla="*/ 1643865 h 1643865"/>
                <a:gd name="connsiteX3" fmla="*/ 0 w 1784278"/>
                <a:gd name="connsiteY3" fmla="*/ 1339065 h 1643865"/>
                <a:gd name="connsiteX4" fmla="*/ 181510 w 1784278"/>
                <a:gd name="connsiteY4" fmla="*/ 0 h 1643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4278" h="1643865">
                  <a:moveTo>
                    <a:pt x="181510" y="0"/>
                  </a:moveTo>
                  <a:lnTo>
                    <a:pt x="1784278" y="304800"/>
                  </a:lnTo>
                  <a:lnTo>
                    <a:pt x="1609618" y="1643865"/>
                  </a:lnTo>
                  <a:lnTo>
                    <a:pt x="0" y="1339065"/>
                  </a:lnTo>
                  <a:lnTo>
                    <a:pt x="18151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/>
            </a:p>
          </p:txBody>
        </p:sp>
        <p:pic>
          <p:nvPicPr>
            <p:cNvPr id="19" name="Picture 33" descr="D:\Aktuell\Vorlesungen\SS_11\_Sonstiges\iGreen\Review\monitor2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630935">
              <a:off x="4612679" y="1205741"/>
              <a:ext cx="2674767" cy="2270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" name="Picture 4" descr="iGreen_MC_tite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9924" y="692696"/>
            <a:ext cx="1852609" cy="1178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feld 5"/>
          <p:cNvSpPr txBox="1">
            <a:spLocks noChangeArrowheads="1"/>
          </p:cNvSpPr>
          <p:nvPr/>
        </p:nvSpPr>
        <p:spPr bwMode="auto">
          <a:xfrm>
            <a:off x="6804347" y="1844824"/>
            <a:ext cx="201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dirty="0"/>
              <a:t>Quelle: DFKI  MC (A. Meyer)</a:t>
            </a:r>
          </a:p>
        </p:txBody>
      </p:sp>
      <p:sp>
        <p:nvSpPr>
          <p:cNvPr id="22" name="Textfeld 5"/>
          <p:cNvSpPr txBox="1">
            <a:spLocks noChangeArrowheads="1"/>
          </p:cNvSpPr>
          <p:nvPr/>
        </p:nvSpPr>
        <p:spPr bwMode="auto">
          <a:xfrm>
            <a:off x="6444208" y="3429000"/>
            <a:ext cx="201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DFKI</a:t>
            </a:r>
          </a:p>
        </p:txBody>
      </p:sp>
      <p:sp>
        <p:nvSpPr>
          <p:cNvPr id="23" name="Textfeld 5"/>
          <p:cNvSpPr txBox="1">
            <a:spLocks noChangeArrowheads="1"/>
          </p:cNvSpPr>
          <p:nvPr/>
        </p:nvSpPr>
        <p:spPr bwMode="auto">
          <a:xfrm>
            <a:off x="6516216" y="5229200"/>
            <a:ext cx="2016125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 dirty="0"/>
              <a:t>Quelle: DFKI</a:t>
            </a:r>
          </a:p>
        </p:txBody>
      </p:sp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27988" y="3501107"/>
            <a:ext cx="601662" cy="8128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188194" y="1628056"/>
            <a:ext cx="4608512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31" y="4580806"/>
            <a:ext cx="1114425" cy="72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94" y="1628056"/>
            <a:ext cx="1008062" cy="74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431" y="2348781"/>
            <a:ext cx="1152525" cy="75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35894" y="332656"/>
            <a:ext cx="8640762" cy="5761038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iGreen: Das Projekt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</a:t>
            </a:r>
            <a:r>
              <a:rPr lang="de-DE" sz="2000" b="1" kern="0" dirty="0"/>
              <a:t> Prozessmodel und Systemarchitektur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</a:t>
            </a:r>
            <a:r>
              <a:rPr lang="de-DE" sz="2000" b="1" kern="0" dirty="0"/>
              <a:t> Datenmanagement mit ISOBUS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       iGreen-Resultate und Praxistransfer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	Zusammenfassung und Ausblick</a:t>
            </a:r>
          </a:p>
        </p:txBody>
      </p:sp>
      <p:pic>
        <p:nvPicPr>
          <p:cNvPr id="18" name="Picture 10" descr="C:\Users\horstmannj.KRONE-SP\Desktop\KE\TIM\Lastenheft\Schema Schnittstellen_Antriebe_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256" y="3091731"/>
            <a:ext cx="1131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0931" y="3861669"/>
            <a:ext cx="1081088" cy="719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Praxistransfer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353300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iGreen-Referenzentwicklungen werden mit kommerziellen Produkten kombiniert </a:t>
            </a:r>
            <a:r>
              <a:rPr lang="de-DE" sz="1800" kern="0" dirty="0" smtClean="0">
                <a:sym typeface="Wingdings" pitchFamily="2" charset="2"/>
              </a:rPr>
              <a:t> Mehrwertdienste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>
                <a:sym typeface="Wingdings" pitchFamily="2" charset="2"/>
              </a:rPr>
              <a:t>Flächenverwaltung und Auftragserzeugung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>
                <a:sym typeface="Wingdings" pitchFamily="2" charset="2"/>
              </a:rPr>
              <a:t>Datenerfassung und Feldnavigation im CCI 200-Terminal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>
                <a:sym typeface="Wingdings" pitchFamily="2" charset="2"/>
              </a:rPr>
              <a:t>Telematik und Flottenmanagement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>
                <a:sym typeface="Wingdings" pitchFamily="2" charset="2"/>
              </a:rPr>
              <a:t>Datenanalyse und Rechnungsstellung 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5" name="Grafik 8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713" y="4004692"/>
            <a:ext cx="26241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horstmannj.KRONE-SP\Desktop\KE\Vorträge\Agritechnica2011\Unterlagen\img_2011_7_20_1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213" y="4004692"/>
            <a:ext cx="2208212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6675" y="4004692"/>
            <a:ext cx="2017713" cy="16573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3356992"/>
            <a:ext cx="1809750" cy="22955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26" name="Textfeld 9"/>
          <p:cNvSpPr txBox="1">
            <a:spLocks noChangeArrowheads="1"/>
          </p:cNvSpPr>
          <p:nvPr/>
        </p:nvSpPr>
        <p:spPr bwMode="auto">
          <a:xfrm>
            <a:off x="611188" y="5662042"/>
            <a:ext cx="187325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arvato Systems FarmPilot</a:t>
            </a:r>
          </a:p>
        </p:txBody>
      </p:sp>
      <p:sp>
        <p:nvSpPr>
          <p:cNvPr id="27" name="Textfeld 10"/>
          <p:cNvSpPr txBox="1">
            <a:spLocks noChangeArrowheads="1"/>
          </p:cNvSpPr>
          <p:nvPr/>
        </p:nvSpPr>
        <p:spPr bwMode="auto">
          <a:xfrm>
            <a:off x="5292725" y="5662042"/>
            <a:ext cx="1871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arvato Systems FarmPilot</a:t>
            </a:r>
          </a:p>
        </p:txBody>
      </p:sp>
      <p:sp>
        <p:nvSpPr>
          <p:cNvPr id="28" name="Textfeld 11"/>
          <p:cNvSpPr txBox="1">
            <a:spLocks noChangeArrowheads="1"/>
          </p:cNvSpPr>
          <p:nvPr/>
        </p:nvSpPr>
        <p:spPr bwMode="auto">
          <a:xfrm>
            <a:off x="7308850" y="5662042"/>
            <a:ext cx="18716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arvato Systems FarmPilot</a:t>
            </a:r>
          </a:p>
        </p:txBody>
      </p:sp>
      <p:sp>
        <p:nvSpPr>
          <p:cNvPr id="29" name="Textfeld 12"/>
          <p:cNvSpPr txBox="1">
            <a:spLocks noChangeArrowheads="1"/>
          </p:cNvSpPr>
          <p:nvPr/>
        </p:nvSpPr>
        <p:spPr bwMode="auto">
          <a:xfrm>
            <a:off x="3348038" y="5662042"/>
            <a:ext cx="1871662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CCI.Control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900149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Beispiel herstellerübergreifendes Flottenmanagement auf Devices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3" name="Picture 2" descr="C:\Users\horstmannj.KRONE-SP\Desktop\KE\Vorträge\2012-05-15-Agri_im_Feld2012\Bilder\Agri_Flotte\FieldNav_Screenshot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924969"/>
            <a:ext cx="3527425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 l="8846" t="10326" r="4652" b="7048"/>
          <a:stretch>
            <a:fillRect/>
          </a:stretch>
        </p:blipFill>
        <p:spPr bwMode="auto">
          <a:xfrm>
            <a:off x="5900738" y="2924969"/>
            <a:ext cx="3243262" cy="264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C:\Users\horstmannj.KRONE-SP\Desktop\KE\Vorträge\2012-05-15-Agri_im_Feld2012\Bilder\Agri_Flotte_Mobil\SamsungNexusS_Screenshot_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328069"/>
            <a:ext cx="1944688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Grafik 13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950" y="1124744"/>
            <a:ext cx="144145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Grafik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D1D2D4"/>
              </a:clrFrom>
              <a:clrTo>
                <a:srgbClr val="D1D2D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42988" y="1558131"/>
            <a:ext cx="15430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0563" y="1197769"/>
            <a:ext cx="7207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feld 11"/>
          <p:cNvSpPr txBox="1">
            <a:spLocks noChangeArrowheads="1"/>
          </p:cNvSpPr>
          <p:nvPr/>
        </p:nvSpPr>
        <p:spPr bwMode="auto">
          <a:xfrm>
            <a:off x="1187450" y="5590381"/>
            <a:ext cx="13684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Lacos Fieldnav</a:t>
            </a:r>
          </a:p>
        </p:txBody>
      </p:sp>
      <p:sp>
        <p:nvSpPr>
          <p:cNvPr id="23" name="Textfeld 12"/>
          <p:cNvSpPr txBox="1">
            <a:spLocks noChangeArrowheads="1"/>
          </p:cNvSpPr>
          <p:nvPr/>
        </p:nvSpPr>
        <p:spPr bwMode="auto">
          <a:xfrm>
            <a:off x="3924300" y="5590381"/>
            <a:ext cx="18716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arvato Systems FarmPilot</a:t>
            </a:r>
          </a:p>
        </p:txBody>
      </p:sp>
      <p:sp>
        <p:nvSpPr>
          <p:cNvPr id="24" name="Textfeld 13"/>
          <p:cNvSpPr txBox="1">
            <a:spLocks noChangeArrowheads="1"/>
          </p:cNvSpPr>
          <p:nvPr/>
        </p:nvSpPr>
        <p:spPr bwMode="auto">
          <a:xfrm>
            <a:off x="6875463" y="5590381"/>
            <a:ext cx="18732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800"/>
              <a:t>Quelle: arvato Systems FarmPilot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Rechnungsstellung aus Maschinendaten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353300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Automatische Dokumentation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Einsatzzeiten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Fahrtstrecken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Erntemengen 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Erntequalitäten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Etc.</a:t>
            </a: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Rechnungsstellung aus Maschinendaten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Betriebscontrolling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Anbauberatung 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188" y="2636912"/>
            <a:ext cx="2582862" cy="3429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7113" y="4699075"/>
            <a:ext cx="1544637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20763" y="5562675"/>
            <a:ext cx="3694112" cy="5016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9" name="Textfeld 8"/>
          <p:cNvSpPr txBox="1">
            <a:spLocks noChangeArrowheads="1"/>
          </p:cNvSpPr>
          <p:nvPr/>
        </p:nvSpPr>
        <p:spPr bwMode="auto">
          <a:xfrm>
            <a:off x="4644008" y="6021288"/>
            <a:ext cx="18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dirty="0"/>
              <a:t>Quelle: KRONE </a:t>
            </a:r>
            <a:r>
              <a:rPr lang="de-DE" sz="800" dirty="0" err="1"/>
              <a:t>BiG</a:t>
            </a:r>
            <a:r>
              <a:rPr lang="de-DE" sz="800" dirty="0"/>
              <a:t> Data</a:t>
            </a:r>
          </a:p>
        </p:txBody>
      </p:sp>
      <p:sp>
        <p:nvSpPr>
          <p:cNvPr id="20" name="Textfeld 9"/>
          <p:cNvSpPr txBox="1">
            <a:spLocks noChangeArrowheads="1"/>
          </p:cNvSpPr>
          <p:nvPr/>
        </p:nvSpPr>
        <p:spPr bwMode="auto">
          <a:xfrm>
            <a:off x="1979712" y="6021288"/>
            <a:ext cx="1800200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800" dirty="0"/>
              <a:t>Quelle: KRONE </a:t>
            </a:r>
            <a:r>
              <a:rPr lang="de-DE" sz="800" dirty="0" err="1"/>
              <a:t>BiG</a:t>
            </a:r>
            <a:r>
              <a:rPr lang="de-DE" sz="800" dirty="0"/>
              <a:t>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/>
        </p:nvSpPr>
        <p:spPr bwMode="auto">
          <a:xfrm>
            <a:off x="3275856" y="4580483"/>
            <a:ext cx="5688632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35894" y="332656"/>
            <a:ext cx="8640762" cy="5761038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iGreen: Das Projekt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</a:t>
            </a:r>
            <a:r>
              <a:rPr lang="de-DE" sz="2000" b="1" kern="0" dirty="0"/>
              <a:t> Prozessmodel und Systemarchitektur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</a:t>
            </a:r>
            <a:r>
              <a:rPr lang="de-DE" sz="2000" b="1" kern="0" dirty="0"/>
              <a:t> Datenmanagement mit ISOBUS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       </a:t>
            </a:r>
            <a:r>
              <a:rPr lang="de-DE" sz="2000" b="1" kern="0" dirty="0" smtClean="0">
                <a:latin typeface="+mn-lt"/>
              </a:rPr>
              <a:t/>
            </a:r>
            <a:br>
              <a:rPr lang="de-DE" sz="2000" b="1" kern="0" dirty="0" smtClean="0">
                <a:latin typeface="+mn-lt"/>
              </a:rPr>
            </a:br>
            <a:r>
              <a:rPr lang="de-DE" sz="2000" b="1" kern="0" dirty="0" smtClean="0">
                <a:latin typeface="+mn-lt"/>
              </a:rPr>
              <a:t>		iGreen-Resultate </a:t>
            </a:r>
            <a:r>
              <a:rPr lang="de-DE" sz="2000" b="1" kern="0" dirty="0">
                <a:latin typeface="+mn-lt"/>
              </a:rPr>
              <a:t>und Praxistransfer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	Zusammenfassung und Ausblick</a:t>
            </a:r>
          </a:p>
        </p:txBody>
      </p:sp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31" y="4580806"/>
            <a:ext cx="1114425" cy="72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94" y="1628056"/>
            <a:ext cx="1008062" cy="74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431" y="2348781"/>
            <a:ext cx="1152525" cy="75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8" name="Picture 10" descr="C:\Users\horstmannj.KRONE-SP\Desktop\KE\TIM\Lastenheft\Schema Schnittstellen_Antriebe_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256" y="3091731"/>
            <a:ext cx="1131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0931" y="3861669"/>
            <a:ext cx="1081088" cy="719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Zusammenfassung I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iGreen hat das Thema Datenmanagement herstellerübergreifend in die Landtechnik gebracht und die Anwendung des ISOBUS / ISOXML gefördert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Prozessmodelle und Infrastruktur-Komponenten wurden ausgearbeitet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Exemplarische Dienste (Datenanalyse, Suche, Beratung)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Mehrwertdienste lassen sich erreichen durch</a:t>
            </a:r>
          </a:p>
          <a:p>
            <a:pPr marL="1447800" lvl="2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 smtClean="0"/>
              <a:t>Vernetzung der einzelnen Maschinen zum Verbund</a:t>
            </a:r>
          </a:p>
          <a:p>
            <a:pPr marL="1447800" lvl="2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 smtClean="0"/>
              <a:t>Internet auf dem Acker und hochgenaue GPS-Signale sind Standard</a:t>
            </a:r>
          </a:p>
          <a:p>
            <a:pPr marL="1447800" lvl="2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 smtClean="0"/>
              <a:t>Automatisierte vollumfängliche Dokumentation (Cross Compliance)</a:t>
            </a:r>
            <a:r>
              <a:rPr lang="de-DE" sz="1800" kern="0" dirty="0" smtClean="0"/>
              <a:t/>
            </a:r>
            <a:br>
              <a:rPr lang="de-DE" sz="1800" kern="0" dirty="0" smtClean="0"/>
            </a:b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276872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Zusammenfassung II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Herstellerunabhängigkeit durch neutrale Infrastruktur mit </a:t>
            </a:r>
            <a:r>
              <a:rPr lang="de-DE" sz="1800" kern="0" dirty="0" smtClean="0"/>
              <a:t>Datenschutz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Prozessoptimierung durch „Denken“ und Arbeiten im </a:t>
            </a:r>
            <a:r>
              <a:rPr lang="de-DE" sz="1800" kern="0" dirty="0" smtClean="0"/>
              <a:t>Maschinenverbund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Ressourcen- und umweltschonendes Arbeiten immer wichtiger </a:t>
            </a: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780928"/>
            <a:ext cx="609600" cy="736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Ausblick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 smtClean="0"/>
              <a:t/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Kommerzialisierung der Infrastruktur und der Projektergebnisse</a:t>
            </a:r>
            <a:br>
              <a:rPr lang="de-DE" sz="1800" kern="0" dirty="0" smtClean="0"/>
            </a:br>
            <a:r>
              <a:rPr lang="de-DE" sz="1800" b="0" kern="0" dirty="0" smtClean="0"/>
              <a:t>(z.B. durch FarmPilot und weitere Softwarehersteller)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Konsequente Weiterentwicklung von standortbezogenen Diensten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Weiterführung der iGreen Konzepte in AEF Arbeitsgruppe 9 FMIS</a:t>
            </a:r>
            <a:br>
              <a:rPr lang="de-DE" sz="1800" kern="0" dirty="0" smtClean="0"/>
            </a:br>
            <a:r>
              <a:rPr lang="de-DE" sz="1800" b="0" kern="0" dirty="0" smtClean="0"/>
              <a:t>(Farm Management Informations-Systeme) 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Landtechnik-Hersteller müssen die kommerziellen verfügbaren bzw. zukünftigen Produkte auf die offenen Schnittstellen anpassen</a:t>
            </a:r>
            <a:br>
              <a:rPr lang="de-DE" sz="1800" kern="0" dirty="0" smtClean="0"/>
            </a:b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Branchenaufgaben:</a:t>
            </a:r>
          </a:p>
          <a:p>
            <a:pPr marL="1447800" lvl="2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 smtClean="0"/>
              <a:t>Einflussnahme auf die Politik </a:t>
            </a:r>
            <a:br>
              <a:rPr lang="de-DE" sz="1800" b="0" kern="0" dirty="0" smtClean="0"/>
            </a:br>
            <a:r>
              <a:rPr lang="de-DE" sz="1800" b="0" kern="0" dirty="0" smtClean="0"/>
              <a:t>(Verfügbarkeit Luftbilder, Flächenformate </a:t>
            </a:r>
            <a:r>
              <a:rPr lang="de-DE" sz="1000" b="0" kern="0" dirty="0" smtClean="0"/>
              <a:t>INVEKOS, INSPIRE</a:t>
            </a:r>
            <a:r>
              <a:rPr lang="de-DE" sz="1800" b="0" kern="0" dirty="0" smtClean="0"/>
              <a:t>)</a:t>
            </a:r>
          </a:p>
          <a:p>
            <a:pPr marL="1447800" lvl="2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 smtClean="0"/>
              <a:t>Weiterentwicklung des ISOBUS und Ergänzung ISOXML</a:t>
            </a:r>
          </a:p>
          <a:p>
            <a:pPr marL="1447800" lvl="2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b="0" kern="0" dirty="0" smtClean="0"/>
              <a:t>Zertifizierung von Datenmanagement </a:t>
            </a:r>
            <a:r>
              <a:rPr lang="de-DE" sz="1000" b="0" kern="0" dirty="0" smtClean="0"/>
              <a:t>(inkl. Service + Support) </a:t>
            </a: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488" y="4724400"/>
            <a:ext cx="1412875" cy="2682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4724400"/>
            <a:ext cx="703263" cy="441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9788" y="4724400"/>
            <a:ext cx="649287" cy="4397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1200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Inhaltsplatzhalter 43"/>
          <p:cNvSpPr>
            <a:spLocks noGrp="1"/>
          </p:cNvSpPr>
          <p:nvPr>
            <p:ph sz="half" idx="1"/>
          </p:nvPr>
        </p:nvSpPr>
        <p:spPr bwMode="auto">
          <a:xfrm>
            <a:off x="2123728" y="2204864"/>
            <a:ext cx="6858000" cy="388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de-DE" sz="1000" b="1" dirty="0" smtClean="0">
              <a:sym typeface="Wingdings" pitchFamily="2" charset="2"/>
            </a:endParaRPr>
          </a:p>
          <a:p>
            <a:pPr eaLnBrk="1" hangingPunct="1"/>
            <a:r>
              <a:rPr lang="de-DE" sz="2000" dirty="0" smtClean="0">
                <a:solidFill>
                  <a:schemeClr val="tx1"/>
                </a:solidFill>
                <a:sym typeface="Wingdings" pitchFamily="2" charset="2"/>
              </a:rPr>
              <a:t>Vielen Dank für die Aufmerksamkeit!</a:t>
            </a:r>
            <a:endParaRPr lang="de-DE" sz="1600" b="1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>
              <a:buFontTx/>
              <a:buChar char="-"/>
            </a:pPr>
            <a:endParaRPr lang="de-DE" sz="1600" dirty="0" smtClean="0">
              <a:solidFill>
                <a:schemeClr val="tx1"/>
              </a:solidFill>
              <a:sym typeface="Wingdings" pitchFamily="2" charset="2"/>
            </a:endParaRPr>
          </a:p>
          <a:p>
            <a:pPr eaLnBrk="1" hangingPunct="1"/>
            <a:r>
              <a:rPr lang="de-DE" sz="1600" b="1" dirty="0" smtClean="0">
                <a:sym typeface="Wingdings" pitchFamily="2" charset="2"/>
              </a:rPr>
              <a:t/>
            </a:r>
            <a:br>
              <a:rPr lang="de-DE" sz="1600" b="1" dirty="0" smtClean="0">
                <a:sym typeface="Wingdings" pitchFamily="2" charset="2"/>
              </a:rPr>
            </a:br>
            <a:endParaRPr lang="de-DE" sz="1600" b="1" dirty="0" smtClean="0"/>
          </a:p>
          <a:p>
            <a:pPr lvl="1" eaLnBrk="1" hangingPunct="1"/>
            <a:endParaRPr lang="de-DE" sz="1600" b="1" dirty="0" smtClean="0"/>
          </a:p>
          <a:p>
            <a:pPr lvl="1" eaLnBrk="1" hangingPunct="1">
              <a:buFontTx/>
              <a:buNone/>
            </a:pPr>
            <a:endParaRPr lang="de-DE" sz="1600" b="1" dirty="0" smtClean="0"/>
          </a:p>
        </p:txBody>
      </p:sp>
      <p:sp>
        <p:nvSpPr>
          <p:cNvPr id="6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iGreen – Das Projekt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>
                <a:latin typeface="+mn-lt"/>
              </a:rPr>
              <a:t>Federführung durch DFKI in Kaiserslautern</a:t>
            </a:r>
            <a:br>
              <a:rPr lang="de-DE" sz="1800" kern="0" dirty="0">
                <a:latin typeface="+mn-lt"/>
              </a:rPr>
            </a:br>
            <a:r>
              <a:rPr lang="de-DE" sz="1800" kern="0" dirty="0">
                <a:latin typeface="+mn-lt"/>
              </a:rPr>
              <a:t>(Deutsches Forschungszentrum für künstliche Intelligenz)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>
                <a:latin typeface="+mn-lt"/>
              </a:rPr>
              <a:t>Projektlaufzeit von 04/2009 – 12/2012 (Verlängerung bis 04/13)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>
                <a:latin typeface="+mn-lt"/>
              </a:rPr>
              <a:t>Standortbezogene Dienste und mobile Entscheidungsunterstützung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>
                <a:latin typeface="+mn-lt"/>
              </a:rPr>
              <a:t>Infrastruktur für Wissensmanagement und mobile Dienste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>
                <a:latin typeface="+mn-lt"/>
              </a:rPr>
              <a:t>Digitale Verknüpfung von Landwirten, Lohnunternehmern und Beratungsdienstleistern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>
                <a:latin typeface="+mn-lt"/>
              </a:rPr>
              <a:t>Herstellerübergreifender Datenaustausch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>
                <a:latin typeface="+mn-lt"/>
              </a:rPr>
              <a:t>Fundierte Maschinendatenanalyse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>
                <a:latin typeface="+mn-lt"/>
              </a:rPr>
              <a:t>Authentifizierungsmechanismen, Kommunikationsdienste und semantische Suchdienste </a:t>
            </a:r>
          </a:p>
          <a:p>
            <a:pPr marL="1447800" lvl="2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5301208"/>
            <a:ext cx="1314450" cy="9525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301208"/>
            <a:ext cx="2111375" cy="936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iGreen realisiert herstellerübergreifende Lösungen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23 Partner aus den Bereichen Forschung, Beratung, Anwendung, Öffentliche Hand sowie Landtechnik-Hersteller 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1538" y="3274839"/>
            <a:ext cx="18351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7213" y="3274839"/>
            <a:ext cx="1385887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32025" y="4427364"/>
            <a:ext cx="173672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1175" y="4427364"/>
            <a:ext cx="1223963" cy="98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54971" t="1450" r="24246" b="65218"/>
          <a:stretch>
            <a:fillRect/>
          </a:stretch>
        </p:blipFill>
        <p:spPr bwMode="auto">
          <a:xfrm>
            <a:off x="1585913" y="3274839"/>
            <a:ext cx="1258887" cy="106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21-Rauch-Logo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6017" y="5516389"/>
            <a:ext cx="852487" cy="44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2" descr="14-JohnDeere-Logo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4870" y="5516389"/>
            <a:ext cx="7191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3" descr="15-Class-Logo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82962" y="5587826"/>
            <a:ext cx="996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54" descr="17-Amazone-Logo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30747" y="5443364"/>
            <a:ext cx="4810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6" descr="18-Grimme-Logo.pn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61520" y="5516389"/>
            <a:ext cx="990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7" descr="20-Lemken-Logo.jpg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74446" y="5587826"/>
            <a:ext cx="969962" cy="18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9" descr="KRONE_LDM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5713" y="5508451"/>
            <a:ext cx="129857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01_DFKI_Schrift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08138" y="2555701"/>
            <a:ext cx="1811337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6" descr="22-CCI-Logo.jpg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229" y="5508451"/>
            <a:ext cx="1133475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D:\Aktuell\Vorlesungen\_WS_0910\_Sonstiges\Paper GIL\logo_iis.ti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63963" y="2484264"/>
            <a:ext cx="13843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C:\local-svn\igreen-projekt-svn\Administratives\Vorlagen\Partnerlogos\11-AIFB\AIFB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721350" y="2482676"/>
            <a:ext cx="12271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7" descr="02-BLU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12038" y="2204864"/>
            <a:ext cx="16240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2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5724128" y="4437112"/>
            <a:ext cx="1655763" cy="101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28" name="Picture 23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660232" y="3284984"/>
            <a:ext cx="1512887" cy="993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Warum Datenmanagement? Was sind die Fragestellungen?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Standortbezogene Dienste und mobile Entscheidungsunterstützung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Welcher Auftrag ist durchzuführen?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Mit welcher Maschine / Traktor-Geräte-Kombination?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Wo ist der Auftrag durchzuführen?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Wann ist der Auftrag durchzuführen?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Welche Hilfs- und Betriebsstoffe sollen eingesetzt werden?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Welche Daten sind abrechnungsrelevant?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Was ist zu beachten?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Welche Region als nächstes, welches Feld? </a:t>
            </a: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Agenda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3" name="Rechteck 12"/>
          <p:cNvSpPr/>
          <p:nvPr/>
        </p:nvSpPr>
        <p:spPr bwMode="auto">
          <a:xfrm>
            <a:off x="1691680" y="2348235"/>
            <a:ext cx="6768752" cy="720725"/>
          </a:xfrm>
          <a:prstGeom prst="rect">
            <a:avLst/>
          </a:prstGeom>
          <a:solidFill>
            <a:schemeClr val="accent3">
              <a:lumMod val="6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med"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0831" y="4580806"/>
            <a:ext cx="1114425" cy="7207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8194" y="1628056"/>
            <a:ext cx="1008062" cy="742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431" y="2348781"/>
            <a:ext cx="1152525" cy="752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sp>
        <p:nvSpPr>
          <p:cNvPr id="17" name="Rectangle 3"/>
          <p:cNvSpPr txBox="1">
            <a:spLocks noChangeArrowheads="1"/>
          </p:cNvSpPr>
          <p:nvPr/>
        </p:nvSpPr>
        <p:spPr>
          <a:xfrm>
            <a:off x="1835894" y="332656"/>
            <a:ext cx="8640762" cy="5761038"/>
          </a:xfrm>
          <a:prstGeom prst="rect">
            <a:avLst/>
          </a:prstGeom>
        </p:spPr>
        <p:txBody>
          <a:bodyPr/>
          <a:lstStyle/>
          <a:p>
            <a:pPr marL="990600" lvl="1" indent="-5334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iGreen: Das Projekt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</a:t>
            </a:r>
            <a:r>
              <a:rPr lang="de-DE" sz="2000" b="1" kern="0" dirty="0"/>
              <a:t> Prozessmodel und Systemarchitektur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</a:t>
            </a:r>
            <a:r>
              <a:rPr lang="de-DE" sz="2000" b="1" kern="0" dirty="0"/>
              <a:t> Datenmanagement mit ISOBUS </a:t>
            </a:r>
            <a:r>
              <a:rPr lang="de-DE" sz="2000" b="1" kern="0" dirty="0">
                <a:latin typeface="+mn-lt"/>
              </a:rPr>
              <a:t/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       iGreen-Resultate und Praxistransfer</a:t>
            </a:r>
            <a:br>
              <a:rPr lang="de-DE" sz="2000" b="1" kern="0" dirty="0">
                <a:latin typeface="+mn-lt"/>
              </a:rPr>
            </a:br>
            <a:endParaRPr lang="de-DE" sz="2000" b="1" kern="0" dirty="0">
              <a:latin typeface="+mn-lt"/>
            </a:endParaRPr>
          </a:p>
          <a:p>
            <a:pPr marL="1371600" lvl="2" indent="-457200" algn="l">
              <a:spcBef>
                <a:spcPct val="20000"/>
              </a:spcBef>
              <a:defRPr/>
            </a:pPr>
            <a:r>
              <a:rPr lang="de-DE" sz="2000" b="1" kern="0" dirty="0">
                <a:latin typeface="+mn-lt"/>
              </a:rPr>
              <a:t>			Zusammenfassung und Ausblick</a:t>
            </a:r>
          </a:p>
        </p:txBody>
      </p:sp>
      <p:pic>
        <p:nvPicPr>
          <p:cNvPr id="18" name="Picture 10" descr="C:\Users\horstmannj.KRONE-SP\Desktop\KE\TIM\Lastenheft\Schema Schnittstellen_Antriebe_TIM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6256" y="3091731"/>
            <a:ext cx="11318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0931" y="3861669"/>
            <a:ext cx="1081088" cy="7191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Architektur-Konzept und Datenhoheit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Dezentrale Datenhaltung mit Offline-Puffer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Internet auf dem Acker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GPS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Ausfallszenarien</a:t>
            </a: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1800" kern="0" dirty="0" smtClean="0"/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Herstellerunabhängige Plattform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Keine Datenhaltung bei Landtechnik-Hersteller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Anwender muss volle Datenhoheit besitzen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Alle Knotenpunkte müssen miteinander </a:t>
            </a:r>
            <a:br>
              <a:rPr lang="de-DE" sz="1800" b="0" kern="0" dirty="0" smtClean="0"/>
            </a:br>
            <a:r>
              <a:rPr lang="de-DE" sz="1800" b="0" kern="0" dirty="0" smtClean="0"/>
              <a:t>kommunizieren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Einbindung diverser Endgerätetypen </a:t>
            </a:r>
            <a:br>
              <a:rPr lang="de-DE" sz="1800" b="0" kern="0" dirty="0" smtClean="0"/>
            </a:br>
            <a:r>
              <a:rPr lang="de-DE" sz="1800" b="0" kern="0" dirty="0" smtClean="0"/>
              <a:t>(Smartphone, Terminal, </a:t>
            </a:r>
            <a:r>
              <a:rPr lang="de-DE" sz="1800" b="0" kern="0" dirty="0" err="1" smtClean="0"/>
              <a:t>Tablet</a:t>
            </a:r>
            <a:r>
              <a:rPr lang="de-DE" sz="1800" b="0" kern="0" dirty="0" smtClean="0"/>
              <a:t>, </a:t>
            </a:r>
            <a:r>
              <a:rPr lang="de-DE" sz="1800" b="0" kern="0" dirty="0" err="1" smtClean="0"/>
              <a:t>etc</a:t>
            </a:r>
            <a:r>
              <a:rPr lang="de-DE" sz="1800" b="0" kern="0" dirty="0" smtClean="0"/>
              <a:t>…)</a:t>
            </a:r>
          </a:p>
          <a:p>
            <a:pPr marL="1447800" lvl="2" indent="-533400" algn="l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1800" b="0" kern="0" dirty="0" smtClean="0"/>
              <a:t>iGreen: dezentraler Ansatz mit OnlineBox</a:t>
            </a:r>
          </a:p>
          <a:p>
            <a:pPr marL="1447800" lvl="2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38" y="2376488"/>
            <a:ext cx="2087562" cy="1400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54850" y="3744913"/>
            <a:ext cx="2089150" cy="1628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eck 34"/>
          <p:cNvSpPr/>
          <p:nvPr/>
        </p:nvSpPr>
        <p:spPr>
          <a:xfrm>
            <a:off x="900956" y="836712"/>
            <a:ext cx="2374900" cy="15128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iGreen Prozessmodell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11188" y="1412776"/>
            <a:ext cx="7942262" cy="4321175"/>
          </a:xfrm>
          <a:prstGeom prst="rect">
            <a:avLst/>
          </a:prstGeom>
        </p:spPr>
        <p:txBody>
          <a:bodyPr/>
          <a:lstStyle/>
          <a:p>
            <a:pPr marL="342900" indent="-342900">
              <a:lnSpc>
                <a:spcPts val="3000"/>
              </a:lnSpc>
              <a:defRPr/>
            </a:pPr>
            <a:endParaRPr lang="de-DE" sz="2000" kern="0">
              <a:latin typeface="+mn-lt"/>
            </a:endParaRPr>
          </a:p>
          <a:p>
            <a:pPr marL="342900" indent="-342900">
              <a:lnSpc>
                <a:spcPts val="3000"/>
              </a:lnSpc>
              <a:defRPr/>
            </a:pPr>
            <a:endParaRPr lang="de-DE" sz="2000" kern="0">
              <a:latin typeface="+mn-lt"/>
            </a:endParaRPr>
          </a:p>
          <a:p>
            <a:pPr marL="342900" indent="-342900">
              <a:lnSpc>
                <a:spcPts val="3000"/>
              </a:lnSpc>
              <a:defRPr/>
            </a:pPr>
            <a:endParaRPr lang="de-DE" sz="2000" kern="0">
              <a:latin typeface="+mn-lt"/>
            </a:endParaRPr>
          </a:p>
          <a:p>
            <a:pPr marL="342900" indent="-342900">
              <a:lnSpc>
                <a:spcPts val="3000"/>
              </a:lnSpc>
              <a:defRPr/>
            </a:pPr>
            <a:endParaRPr lang="de-DE" sz="2000" kern="0">
              <a:latin typeface="+mn-lt"/>
            </a:endParaRPr>
          </a:p>
          <a:p>
            <a:pPr marL="342900" indent="-342900">
              <a:lnSpc>
                <a:spcPts val="3000"/>
              </a:lnSpc>
              <a:defRPr/>
            </a:pPr>
            <a:endParaRPr lang="de-DE" sz="2000" kern="0" dirty="0"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75463" y="1733451"/>
            <a:ext cx="2124075" cy="26638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900113" y="3141563"/>
            <a:ext cx="5903912" cy="244792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2" name="Flussdiagramm: Daten 11"/>
          <p:cNvSpPr/>
          <p:nvPr/>
        </p:nvSpPr>
        <p:spPr>
          <a:xfrm>
            <a:off x="899368" y="1125786"/>
            <a:ext cx="1873250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Auftrags-vergabe</a:t>
            </a:r>
          </a:p>
        </p:txBody>
      </p:sp>
      <p:sp>
        <p:nvSpPr>
          <p:cNvPr id="13" name="Wolke 12"/>
          <p:cNvSpPr/>
          <p:nvPr/>
        </p:nvSpPr>
        <p:spPr>
          <a:xfrm>
            <a:off x="3276600" y="1628676"/>
            <a:ext cx="1871663" cy="1223962"/>
          </a:xfrm>
          <a:prstGeom prst="cloud">
            <a:avLst/>
          </a:prstGeom>
          <a:solidFill>
            <a:srgbClr val="3C6599"/>
          </a:solidFill>
          <a:ln>
            <a:solidFill>
              <a:srgbClr val="3C65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800" dirty="0">
                <a:solidFill>
                  <a:schemeClr val="bg1"/>
                </a:solidFill>
              </a:rPr>
              <a:t>iGreen Online Box</a:t>
            </a:r>
          </a:p>
        </p:txBody>
      </p:sp>
      <p:cxnSp>
        <p:nvCxnSpPr>
          <p:cNvPr id="14" name="Gerade Verbindung mit Pfeil 13"/>
          <p:cNvCxnSpPr>
            <a:stCxn id="12" idx="5"/>
            <a:endCxn id="13" idx="2"/>
          </p:cNvCxnSpPr>
          <p:nvPr/>
        </p:nvCxnSpPr>
        <p:spPr>
          <a:xfrm>
            <a:off x="2585293" y="1557586"/>
            <a:ext cx="697113" cy="6830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ussdiagramm: Prozess 14"/>
          <p:cNvSpPr/>
          <p:nvPr/>
        </p:nvSpPr>
        <p:spPr>
          <a:xfrm>
            <a:off x="7380288" y="1804888"/>
            <a:ext cx="1512887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Neuer Auftrag für Lohnunternehmer</a:t>
            </a:r>
          </a:p>
        </p:txBody>
      </p:sp>
      <p:sp>
        <p:nvSpPr>
          <p:cNvPr id="16" name="Flussdiagramm: Daten 15"/>
          <p:cNvSpPr/>
          <p:nvPr/>
        </p:nvSpPr>
        <p:spPr>
          <a:xfrm>
            <a:off x="7019925" y="3173313"/>
            <a:ext cx="1873250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Disposition des Auftrags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(Maschine, Fahrer, </a:t>
            </a:r>
            <a:r>
              <a:rPr lang="de-DE" sz="1200" dirty="0" err="1">
                <a:solidFill>
                  <a:schemeClr val="tx1"/>
                </a:solidFill>
              </a:rPr>
              <a:t>etc</a:t>
            </a:r>
            <a:r>
              <a:rPr lang="de-DE" sz="1200" dirty="0">
                <a:solidFill>
                  <a:schemeClr val="tx1"/>
                </a:solidFill>
              </a:rPr>
              <a:t>…)</a:t>
            </a:r>
          </a:p>
        </p:txBody>
      </p:sp>
      <p:cxnSp>
        <p:nvCxnSpPr>
          <p:cNvPr id="17" name="Gerade Verbindung mit Pfeil 16"/>
          <p:cNvCxnSpPr>
            <a:stCxn id="13" idx="3"/>
            <a:endCxn id="15" idx="1"/>
          </p:cNvCxnSpPr>
          <p:nvPr/>
        </p:nvCxnSpPr>
        <p:spPr>
          <a:xfrm rot="16200000" flipH="1">
            <a:off x="5562600" y="347564"/>
            <a:ext cx="466725" cy="31686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>
            <a:stCxn id="15" idx="2"/>
            <a:endCxn id="16" idx="0"/>
          </p:cNvCxnSpPr>
          <p:nvPr/>
        </p:nvCxnSpPr>
        <p:spPr>
          <a:xfrm rot="16200000" flipH="1">
            <a:off x="7816850" y="2846288"/>
            <a:ext cx="647700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stCxn id="16" idx="2"/>
            <a:endCxn id="13" idx="0"/>
          </p:cNvCxnSpPr>
          <p:nvPr/>
        </p:nvCxnSpPr>
        <p:spPr>
          <a:xfrm rot="10800000">
            <a:off x="5146675" y="2241451"/>
            <a:ext cx="2060575" cy="13636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ussdiagramm: Prozess 19"/>
          <p:cNvSpPr/>
          <p:nvPr/>
        </p:nvSpPr>
        <p:spPr>
          <a:xfrm>
            <a:off x="1476375" y="3286026"/>
            <a:ext cx="1511300" cy="719137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Neuer Auftrag für Maschine</a:t>
            </a:r>
          </a:p>
        </p:txBody>
      </p:sp>
      <p:cxnSp>
        <p:nvCxnSpPr>
          <p:cNvPr id="21" name="Gerade Verbindung mit Pfeil 20"/>
          <p:cNvCxnSpPr>
            <a:stCxn id="13" idx="1"/>
            <a:endCxn id="20" idx="0"/>
          </p:cNvCxnSpPr>
          <p:nvPr/>
        </p:nvCxnSpPr>
        <p:spPr>
          <a:xfrm rot="5400000">
            <a:off x="3005138" y="2079525"/>
            <a:ext cx="433388" cy="19796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lussdiagramm: Daten 21"/>
          <p:cNvSpPr/>
          <p:nvPr/>
        </p:nvSpPr>
        <p:spPr>
          <a:xfrm>
            <a:off x="1116013" y="4581426"/>
            <a:ext cx="1871662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Auftragsübermittlung zur Maschine</a:t>
            </a:r>
          </a:p>
        </p:txBody>
      </p:sp>
      <p:cxnSp>
        <p:nvCxnSpPr>
          <p:cNvPr id="23" name="Gerade Verbindung mit Pfeil 22"/>
          <p:cNvCxnSpPr>
            <a:stCxn id="20" idx="2"/>
            <a:endCxn id="22" idx="0"/>
          </p:cNvCxnSpPr>
          <p:nvPr/>
        </p:nvCxnSpPr>
        <p:spPr>
          <a:xfrm rot="16200000" flipH="1">
            <a:off x="1947068" y="4290120"/>
            <a:ext cx="576263" cy="63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lussdiagramm: Prozess 23"/>
          <p:cNvSpPr/>
          <p:nvPr/>
        </p:nvSpPr>
        <p:spPr>
          <a:xfrm>
            <a:off x="4932363" y="4652863"/>
            <a:ext cx="1511300" cy="720725"/>
          </a:xfrm>
          <a:prstGeom prst="flowChartProcess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Abgeschlossener Auftrag</a:t>
            </a:r>
          </a:p>
        </p:txBody>
      </p:sp>
      <p:sp>
        <p:nvSpPr>
          <p:cNvPr id="25" name="Flussdiagramm: Daten 24"/>
          <p:cNvSpPr/>
          <p:nvPr/>
        </p:nvSpPr>
        <p:spPr>
          <a:xfrm>
            <a:off x="4787900" y="3573363"/>
            <a:ext cx="1871663" cy="863600"/>
          </a:xfrm>
          <a:prstGeom prst="flowChartInputOutput">
            <a:avLst/>
          </a:prstGeom>
          <a:solidFill>
            <a:schemeClr val="accent3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200" dirty="0">
                <a:solidFill>
                  <a:schemeClr val="tx1"/>
                </a:solidFill>
              </a:rPr>
              <a:t>Prozess</a:t>
            </a:r>
            <a:br>
              <a:rPr lang="de-DE" sz="1200" dirty="0">
                <a:solidFill>
                  <a:schemeClr val="tx1"/>
                </a:solidFill>
              </a:rPr>
            </a:br>
            <a:r>
              <a:rPr lang="de-DE" sz="1200" dirty="0">
                <a:solidFill>
                  <a:schemeClr val="tx1"/>
                </a:solidFill>
              </a:rPr>
              <a:t>Auftragsübermittlung zur Infrastruktur</a:t>
            </a:r>
          </a:p>
        </p:txBody>
      </p:sp>
      <p:cxnSp>
        <p:nvCxnSpPr>
          <p:cNvPr id="26" name="Gerade Verbindung mit Pfeil 25"/>
          <p:cNvCxnSpPr>
            <a:stCxn id="22" idx="5"/>
            <a:endCxn id="24" idx="1"/>
          </p:cNvCxnSpPr>
          <p:nvPr/>
        </p:nvCxnSpPr>
        <p:spPr>
          <a:xfrm>
            <a:off x="2800350" y="5013226"/>
            <a:ext cx="2132013" cy="158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24" idx="0"/>
            <a:endCxn id="25" idx="4"/>
          </p:cNvCxnSpPr>
          <p:nvPr/>
        </p:nvCxnSpPr>
        <p:spPr>
          <a:xfrm rot="5400000" flipH="1" flipV="1">
            <a:off x="5598319" y="4526657"/>
            <a:ext cx="215900" cy="3651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/>
          <p:cNvCxnSpPr>
            <a:stCxn id="25" idx="1"/>
          </p:cNvCxnSpPr>
          <p:nvPr/>
        </p:nvCxnSpPr>
        <p:spPr>
          <a:xfrm rot="16200000" flipV="1">
            <a:off x="4680744" y="2529582"/>
            <a:ext cx="863600" cy="122396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33"/>
          <p:cNvSpPr txBox="1">
            <a:spLocks noChangeArrowheads="1"/>
          </p:cNvSpPr>
          <p:nvPr/>
        </p:nvSpPr>
        <p:spPr bwMode="auto">
          <a:xfrm>
            <a:off x="1115268" y="1916361"/>
            <a:ext cx="1584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Landwirt</a:t>
            </a:r>
          </a:p>
        </p:txBody>
      </p:sp>
      <p:sp>
        <p:nvSpPr>
          <p:cNvPr id="30" name="Textfeld 34"/>
          <p:cNvSpPr txBox="1">
            <a:spLocks noChangeArrowheads="1"/>
          </p:cNvSpPr>
          <p:nvPr/>
        </p:nvSpPr>
        <p:spPr bwMode="auto">
          <a:xfrm>
            <a:off x="6659563" y="4036913"/>
            <a:ext cx="27368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dirty="0"/>
              <a:t>  </a:t>
            </a:r>
            <a:r>
              <a:rPr lang="de-DE" sz="1600" dirty="0"/>
              <a:t>Lohnunternehmer</a:t>
            </a:r>
          </a:p>
        </p:txBody>
      </p:sp>
      <p:sp>
        <p:nvSpPr>
          <p:cNvPr id="31" name="Textfeld 35"/>
          <p:cNvSpPr txBox="1">
            <a:spLocks noChangeArrowheads="1"/>
          </p:cNvSpPr>
          <p:nvPr/>
        </p:nvSpPr>
        <p:spPr bwMode="auto">
          <a:xfrm>
            <a:off x="2627313" y="5157688"/>
            <a:ext cx="27368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1600" dirty="0"/>
              <a:t>Fahrer / Maschine</a:t>
            </a:r>
          </a:p>
        </p:txBody>
      </p:sp>
      <p:pic>
        <p:nvPicPr>
          <p:cNvPr id="32" name="Picture 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0818" y="1170236"/>
            <a:ext cx="722313" cy="7461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33" name="Picture 3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2347813"/>
            <a:ext cx="568325" cy="5762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  <p:pic>
        <p:nvPicPr>
          <p:cNvPr id="34" name="Picture 4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475" y="4076601"/>
            <a:ext cx="1152525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9"/>
          <p:cNvSpPr>
            <a:spLocks noGrp="1" noChangeArrowheads="1"/>
          </p:cNvSpPr>
          <p:nvPr>
            <p:ph type="title"/>
          </p:nvPr>
        </p:nvSpPr>
        <p:spPr>
          <a:xfrm>
            <a:off x="827088" y="0"/>
            <a:ext cx="7921376" cy="620713"/>
          </a:xfrm>
        </p:spPr>
        <p:txBody>
          <a:bodyPr/>
          <a:lstStyle/>
          <a:p>
            <a:pPr eaLnBrk="1" hangingPunct="1"/>
            <a:r>
              <a:rPr lang="de-DE" sz="2000" dirty="0" smtClean="0">
                <a:solidFill>
                  <a:schemeClr val="tx1"/>
                </a:solidFill>
              </a:rPr>
              <a:t>Systemarchitektur aus Anwendersicht</a:t>
            </a:r>
            <a:endParaRPr lang="de-DE" sz="1200" dirty="0" smtClean="0">
              <a:solidFill>
                <a:schemeClr val="tx1"/>
              </a:solidFill>
            </a:endParaRPr>
          </a:p>
        </p:txBody>
      </p:sp>
      <p:sp>
        <p:nvSpPr>
          <p:cNvPr id="7" name="Rectangle 30"/>
          <p:cNvSpPr txBox="1">
            <a:spLocks noChangeArrowheads="1"/>
          </p:cNvSpPr>
          <p:nvPr/>
        </p:nvSpPr>
        <p:spPr>
          <a:xfrm>
            <a:off x="611783" y="6454030"/>
            <a:ext cx="6840537" cy="287338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Jan Horstmann 		</a:t>
            </a:r>
            <a:r>
              <a:rPr lang="en-GB" sz="1400" b="0" dirty="0" smtClean="0"/>
              <a:t>04. April 2013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	           </a:t>
            </a:r>
            <a:r>
              <a:rPr kumimoji="0" lang="en-GB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Folie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fld id="{578671E2-35AA-4FA6-B641-4D9B640A76D6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</a:t>
            </a:r>
            <a:r>
              <a:rPr kumimoji="0" lang="en-GB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von 27</a:t>
            </a:r>
            <a:endParaRPr kumimoji="0" lang="en-GB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11188" y="620290"/>
            <a:ext cx="8027987" cy="5761038"/>
          </a:xfrm>
          <a:prstGeom prst="rect">
            <a:avLst/>
          </a:prstGeom>
        </p:spPr>
        <p:txBody>
          <a:bodyPr/>
          <a:lstStyle/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endParaRPr lang="de-DE" sz="2000" b="1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iGreen setzt auf webbasierte Anwendungen mit dezentraler </a:t>
            </a:r>
            <a:r>
              <a:rPr lang="de-DE" sz="1800" kern="0" dirty="0" smtClean="0"/>
              <a:t>Datenhaltung</a:t>
            </a:r>
          </a:p>
          <a:p>
            <a:pPr marL="990600" lvl="1" indent="-533400" algn="l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de-DE" sz="1800" kern="0" dirty="0" smtClean="0"/>
              <a:t>Das Projekt hat gezeigt, dass eine dezentrale Datenhaltung mit Nachteilen behaftet ist, deshalb werden einige Komponenten zentralisiert</a:t>
            </a:r>
          </a:p>
          <a:p>
            <a:pPr marL="1447800" lvl="2" indent="-533400" algn="l">
              <a:spcBef>
                <a:spcPct val="20000"/>
              </a:spcBef>
              <a:defRPr/>
            </a:pPr>
            <a:r>
              <a:rPr lang="de-DE" sz="1800" kern="0" dirty="0" smtClean="0">
                <a:latin typeface="+mn-lt"/>
              </a:rPr>
              <a:t/>
            </a:r>
            <a:br>
              <a:rPr lang="de-DE" sz="1800" kern="0" dirty="0" smtClean="0">
                <a:latin typeface="+mn-lt"/>
              </a:rPr>
            </a:br>
            <a:endParaRPr lang="de-DE" sz="1800" kern="0" dirty="0" smtClean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defRPr/>
            </a:pPr>
            <a:r>
              <a:rPr lang="de-DE" sz="1800" kern="0" dirty="0">
                <a:latin typeface="+mn-lt"/>
              </a:rPr>
              <a:t/>
            </a:r>
            <a:br>
              <a:rPr lang="de-DE" sz="1800" kern="0" dirty="0">
                <a:latin typeface="+mn-lt"/>
              </a:rPr>
            </a:b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1447800" lvl="2" indent="-533400" algn="l">
              <a:spcBef>
                <a:spcPct val="20000"/>
              </a:spcBef>
              <a:defRPr/>
            </a:pPr>
            <a:endParaRPr lang="de-DE" sz="1800" kern="0" dirty="0">
              <a:latin typeface="+mn-lt"/>
            </a:endParaRPr>
          </a:p>
          <a:p>
            <a:pPr marL="990600" lvl="1" indent="-533400" algn="l">
              <a:spcBef>
                <a:spcPct val="20000"/>
              </a:spcBef>
              <a:buFontTx/>
              <a:buChar char="-"/>
              <a:defRPr/>
            </a:pPr>
            <a:endParaRPr lang="de-DE" sz="2000" b="1" kern="0" dirty="0">
              <a:latin typeface="+mn-lt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6048375" cy="2944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rtrag">
  <a:themeElements>
    <a:clrScheme name="Vortra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3AD2A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AC"/>
      </a:accent5>
      <a:accent6>
        <a:srgbClr val="2D2D8A"/>
      </a:accent6>
      <a:hlink>
        <a:srgbClr val="009999"/>
      </a:hlink>
      <a:folHlink>
        <a:srgbClr val="99CC00"/>
      </a:folHlink>
    </a:clrScheme>
    <a:fontScheme name="Vortrag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Vortra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3AD2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3D3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87B3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F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tra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F62A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7C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Krone Maschinenfabrik ohne Fenster Überschrift">
  <a:themeElements>
    <a:clrScheme name="1_Krone Maschinenfabrik ohne Fenster Überschrift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53AD2A"/>
      </a:accent1>
      <a:accent2>
        <a:srgbClr val="333399"/>
      </a:accent2>
      <a:accent3>
        <a:srgbClr val="FFFFFF"/>
      </a:accent3>
      <a:accent4>
        <a:srgbClr val="000000"/>
      </a:accent4>
      <a:accent5>
        <a:srgbClr val="B3D3AC"/>
      </a:accent5>
      <a:accent6>
        <a:srgbClr val="2D2D8A"/>
      </a:accent6>
      <a:hlink>
        <a:srgbClr val="009999"/>
      </a:hlink>
      <a:folHlink>
        <a:srgbClr val="99CC00"/>
      </a:folHlink>
    </a:clrScheme>
    <a:fontScheme name="1_Krone Maschinenfabrik ohne Fenster Überschrif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4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Krone Maschinenfabrik ohne Fenster Überschri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rone Maschinenfabrik ohne Fenster Überschrift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3AD2A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3D3AC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87B32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FAD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187B37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BBFAE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rone Maschinenfabrik ohne Fenster Überschrift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F62A4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B7C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Bildschirmpräsentation (4:3)</PresentationFormat>
  <Paragraphs>352</Paragraphs>
  <Slides>27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27</vt:i4>
      </vt:variant>
    </vt:vector>
  </HeadingPairs>
  <TitlesOfParts>
    <vt:vector size="29" baseType="lpstr">
      <vt:lpstr>Vortrag</vt:lpstr>
      <vt:lpstr>1_Krone Maschinenfabrik ohne Fenster Überschrift</vt:lpstr>
      <vt:lpstr>Folie 1</vt:lpstr>
      <vt:lpstr>Agenda</vt:lpstr>
      <vt:lpstr>iGreen – Das Projekt</vt:lpstr>
      <vt:lpstr>iGreen realisiert herstellerübergreifende Lösungen</vt:lpstr>
      <vt:lpstr>Warum Datenmanagement? Was sind die Fragestellungen?</vt:lpstr>
      <vt:lpstr>Agenda</vt:lpstr>
      <vt:lpstr>Architektur-Konzept und Datenhoheit</vt:lpstr>
      <vt:lpstr>iGreen Prozessmodell</vt:lpstr>
      <vt:lpstr>Systemarchitektur aus Anwendersicht</vt:lpstr>
      <vt:lpstr>Agenda</vt:lpstr>
      <vt:lpstr>ISOBUS Infrastruktur</vt:lpstr>
      <vt:lpstr>Komponentenübersicht</vt:lpstr>
      <vt:lpstr>Daten fördern Transparenz und steigern Produktivität</vt:lpstr>
      <vt:lpstr>BiG Data: In der Landtechnik Standard</vt:lpstr>
      <vt:lpstr>Agenda</vt:lpstr>
      <vt:lpstr>Flächen und Aufträge</vt:lpstr>
      <vt:lpstr>ISOXML Humanizer</vt:lpstr>
      <vt:lpstr>Semantische Suche</vt:lpstr>
      <vt:lpstr>Weitere Projektergebnisse</vt:lpstr>
      <vt:lpstr>Praxistransfer</vt:lpstr>
      <vt:lpstr>Beispiel herstellerübergreifendes Flottenmanagement auf Devices</vt:lpstr>
      <vt:lpstr>Rechnungsstellung aus Maschinendaten</vt:lpstr>
      <vt:lpstr>Agenda</vt:lpstr>
      <vt:lpstr>Zusammenfassung I</vt:lpstr>
      <vt:lpstr>Zusammenfassung II</vt:lpstr>
      <vt:lpstr>Ausblick</vt:lpstr>
      <vt:lpstr> </vt:lpstr>
    </vt:vector>
  </TitlesOfParts>
  <Company>Krone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Autor</dc:creator>
  <cp:lastModifiedBy>horstmannj</cp:lastModifiedBy>
  <cp:revision>1264</cp:revision>
  <dcterms:created xsi:type="dcterms:W3CDTF">2008-04-01T11:05:28Z</dcterms:created>
  <dcterms:modified xsi:type="dcterms:W3CDTF">2013-04-03T22:31:39Z</dcterms:modified>
</cp:coreProperties>
</file>