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287" r:id="rId3"/>
    <p:sldId id="306" r:id="rId4"/>
    <p:sldId id="307" r:id="rId5"/>
    <p:sldId id="308" r:id="rId6"/>
    <p:sldId id="291" r:id="rId7"/>
    <p:sldId id="294" r:id="rId8"/>
    <p:sldId id="297" r:id="rId9"/>
    <p:sldId id="302" r:id="rId10"/>
    <p:sldId id="303" r:id="rId11"/>
    <p:sldId id="309" r:id="rId12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6599"/>
    <a:srgbClr val="000099"/>
    <a:srgbClr val="417630"/>
    <a:srgbClr val="FFFF00"/>
    <a:srgbClr val="66FFFF"/>
    <a:srgbClr val="FF0000"/>
    <a:srgbClr val="009900"/>
    <a:srgbClr val="589A38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34" autoAdjust="0"/>
    <p:restoredTop sz="94660"/>
  </p:normalViewPr>
  <p:slideViewPr>
    <p:cSldViewPr>
      <p:cViewPr>
        <p:scale>
          <a:sx n="100" d="100"/>
          <a:sy n="100" d="100"/>
        </p:scale>
        <p:origin x="-14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2239A87-9F38-4DBB-A038-0C26BE352D9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5700" cy="3724275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8050"/>
            <a:ext cx="4981575" cy="4464050"/>
          </a:xfrm>
          <a:noFill/>
          <a:ln/>
        </p:spPr>
        <p:txBody>
          <a:bodyPr lIns="91720" tIns="45862" rIns="91720" bIns="45862"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 userDrawn="1"/>
        </p:nvSpPr>
        <p:spPr bwMode="white">
          <a:xfrm>
            <a:off x="4572000" y="1828800"/>
            <a:ext cx="4572000" cy="3200400"/>
          </a:xfrm>
          <a:prstGeom prst="rect">
            <a:avLst/>
          </a:prstGeom>
          <a:solidFill>
            <a:srgbClr val="417630"/>
          </a:solidFill>
          <a:ln w="48000" cmpd="thickThin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white">
          <a:xfrm>
            <a:off x="0" y="1830388"/>
            <a:ext cx="4572000" cy="3200400"/>
          </a:xfrm>
          <a:prstGeom prst="rect">
            <a:avLst/>
          </a:prstGeom>
          <a:solidFill>
            <a:schemeClr val="bg1"/>
          </a:solidFill>
          <a:ln w="48000" cmpd="thickThin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44008" y="1916832"/>
            <a:ext cx="4392488" cy="19442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44008" y="3886200"/>
            <a:ext cx="4392488" cy="1054968"/>
          </a:xfrm>
        </p:spPr>
        <p:txBody>
          <a:bodyPr/>
          <a:lstStyle>
            <a:lvl1pPr marL="0" indent="0" algn="l" rtl="0" fontAlgn="base">
              <a:lnSpc>
                <a:spcPct val="97000"/>
              </a:lnSpc>
              <a:spcBef>
                <a:spcPct val="0"/>
              </a:spcBef>
              <a:spcAft>
                <a:spcPct val="10000"/>
              </a:spcAft>
              <a:buSzPct val="85000"/>
              <a:buNone/>
              <a:defRPr lang="de-DE" sz="1800" baseline="0" dirty="0">
                <a:solidFill>
                  <a:srgbClr val="FDDB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7" name="Picture 5" descr="C:\Documents and Settings\Andrew Johnson\My Documents\01_Freelance_Design\INTERBRAND\JOHN DEERE\exports\JD_title_logo30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5911850" y="5672138"/>
            <a:ext cx="28956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2813" y="6629400"/>
            <a:ext cx="41275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174A4-8939-45CD-A448-DF78E62C1EA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5" name="Picture 12" descr="JD_2in_RGB_web_logo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6900" y="6337300"/>
            <a:ext cx="1943100" cy="382588"/>
          </a:xfrm>
          <a:prstGeom prst="rect">
            <a:avLst/>
          </a:prstGeom>
          <a:noFill/>
        </p:spPr>
      </p:pic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87829" y="6453188"/>
            <a:ext cx="468052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6666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iGreen Machine Connector | Pressekonferenz</a:t>
            </a:r>
            <a:endParaRPr lang="en-US"/>
          </a:p>
        </p:txBody>
      </p:sp>
      <p:sp>
        <p:nvSpPr>
          <p:cNvPr id="11" name="Rectangle 6"/>
          <p:cNvSpPr txBox="1">
            <a:spLocks noChangeArrowheads="1"/>
          </p:cNvSpPr>
          <p:nvPr userDrawn="1"/>
        </p:nvSpPr>
        <p:spPr bwMode="auto">
          <a:xfrm>
            <a:off x="347663" y="6453188"/>
            <a:ext cx="26389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6666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C45FB5-DAD1-4EB9-A38A-9B81E707EF7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8"/>
          <p:cNvSpPr txBox="1"/>
          <p:nvPr userDrawn="1"/>
        </p:nvSpPr>
        <p:spPr>
          <a:xfrm>
            <a:off x="679376" y="6453188"/>
            <a:ext cx="76200" cy="214312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666666"/>
                </a:solidFill>
                <a:latin typeface="Verdana" pitchFamily="34" charset="0"/>
              </a:rPr>
              <a:t>|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62725" y="557213"/>
            <a:ext cx="1990725" cy="4202112"/>
          </a:xfrm>
        </p:spPr>
        <p:txBody>
          <a:bodyPr vert="eaVert"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557213"/>
            <a:ext cx="5819775" cy="4202112"/>
          </a:xfrm>
        </p:spPr>
        <p:txBody>
          <a:bodyPr vert="eaVert"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2813" y="6629400"/>
            <a:ext cx="41275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2CA74-D1AA-4C6D-8CC1-6F2880D8A3B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5" name="Picture 12" descr="JD_2in_RGB_web_logo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6900" y="6337300"/>
            <a:ext cx="1943100" cy="382588"/>
          </a:xfrm>
          <a:prstGeom prst="rect">
            <a:avLst/>
          </a:prstGeom>
          <a:noFill/>
        </p:spPr>
      </p:pic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87829" y="6453188"/>
            <a:ext cx="468052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6666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iGreen Machine Connector | Pressekonferenz</a:t>
            </a:r>
            <a:endParaRPr lang="en-US"/>
          </a:p>
        </p:txBody>
      </p:sp>
      <p:sp>
        <p:nvSpPr>
          <p:cNvPr id="11" name="Rectangle 6"/>
          <p:cNvSpPr txBox="1">
            <a:spLocks noChangeArrowheads="1"/>
          </p:cNvSpPr>
          <p:nvPr userDrawn="1"/>
        </p:nvSpPr>
        <p:spPr bwMode="auto">
          <a:xfrm>
            <a:off x="347663" y="6453188"/>
            <a:ext cx="26389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6666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C45FB5-DAD1-4EB9-A38A-9B81E707EF7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8"/>
          <p:cNvSpPr txBox="1"/>
          <p:nvPr userDrawn="1"/>
        </p:nvSpPr>
        <p:spPr>
          <a:xfrm>
            <a:off x="679376" y="6453188"/>
            <a:ext cx="76200" cy="214312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666666"/>
                </a:solidFill>
                <a:latin typeface="Verdana" pitchFamily="34" charset="0"/>
              </a:rPr>
              <a:t>|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5" name="Picture 12" descr="JD_2in_RGB_web_logo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6900" y="6337300"/>
            <a:ext cx="1943100" cy="382588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87829" y="6453188"/>
            <a:ext cx="468052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6666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iGreen Machine Connector | Pressekonferenz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7663" y="6453188"/>
            <a:ext cx="26389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6666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2FC45FB5-DAD1-4EB9-A38A-9B81E707EF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8"/>
          <p:cNvSpPr txBox="1"/>
          <p:nvPr userDrawn="1"/>
        </p:nvSpPr>
        <p:spPr>
          <a:xfrm>
            <a:off x="623719" y="6453188"/>
            <a:ext cx="76200" cy="214312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666666"/>
                </a:solidFill>
                <a:latin typeface="Verdana" pitchFamily="34" charset="0"/>
              </a:rPr>
              <a:t>|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2813" y="6629400"/>
            <a:ext cx="41275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1A48E-08FA-45B1-9129-3D7C39F33AD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5" name="Picture 12" descr="JD_2in_RGB_web_logo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6900" y="6337300"/>
            <a:ext cx="1943100" cy="382588"/>
          </a:xfrm>
          <a:prstGeom prst="rect">
            <a:avLst/>
          </a:prstGeom>
          <a:noFill/>
        </p:spPr>
      </p:pic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87829" y="6453188"/>
            <a:ext cx="468052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6666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iGreen Machine Connector | Pressekonferenz</a:t>
            </a:r>
            <a:endParaRPr lang="en-US"/>
          </a:p>
        </p:txBody>
      </p:sp>
      <p:sp>
        <p:nvSpPr>
          <p:cNvPr id="11" name="Rectangle 6"/>
          <p:cNvSpPr txBox="1">
            <a:spLocks noChangeArrowheads="1"/>
          </p:cNvSpPr>
          <p:nvPr userDrawn="1"/>
        </p:nvSpPr>
        <p:spPr bwMode="auto">
          <a:xfrm>
            <a:off x="347663" y="6453188"/>
            <a:ext cx="26389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6666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C45FB5-DAD1-4EB9-A38A-9B81E707EF7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8"/>
          <p:cNvSpPr txBox="1"/>
          <p:nvPr userDrawn="1"/>
        </p:nvSpPr>
        <p:spPr>
          <a:xfrm>
            <a:off x="679376" y="6453188"/>
            <a:ext cx="76200" cy="214312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666666"/>
                </a:solidFill>
                <a:latin typeface="Verdana" pitchFamily="34" charset="0"/>
              </a:rPr>
              <a:t>|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188" y="1484313"/>
            <a:ext cx="3894137" cy="3275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7725" y="1484313"/>
            <a:ext cx="3895725" cy="3275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2813" y="6629400"/>
            <a:ext cx="41275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D44D3-E6EB-4678-B734-6341E143201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6" name="Picture 12" descr="JD_2in_RGB_web_logo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6900" y="6337300"/>
            <a:ext cx="1943100" cy="382588"/>
          </a:xfrm>
          <a:prstGeom prst="rect">
            <a:avLst/>
          </a:prstGeom>
          <a:noFill/>
        </p:spPr>
      </p:pic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87829" y="6453188"/>
            <a:ext cx="468052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6666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iGreen Machine Connector | Pressekonferenz</a:t>
            </a:r>
            <a:endParaRPr lang="en-US"/>
          </a:p>
        </p:txBody>
      </p:sp>
      <p:sp>
        <p:nvSpPr>
          <p:cNvPr id="12" name="Rectangle 6"/>
          <p:cNvSpPr txBox="1">
            <a:spLocks noChangeArrowheads="1"/>
          </p:cNvSpPr>
          <p:nvPr userDrawn="1"/>
        </p:nvSpPr>
        <p:spPr bwMode="auto">
          <a:xfrm>
            <a:off x="347663" y="6453188"/>
            <a:ext cx="26389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6666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C45FB5-DAD1-4EB9-A38A-9B81E707EF7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8"/>
          <p:cNvSpPr txBox="1"/>
          <p:nvPr userDrawn="1"/>
        </p:nvSpPr>
        <p:spPr>
          <a:xfrm>
            <a:off x="679376" y="6453188"/>
            <a:ext cx="76200" cy="214312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666666"/>
                </a:solidFill>
                <a:latin typeface="Verdana" pitchFamily="34" charset="0"/>
              </a:rPr>
              <a:t>|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2813" y="6629400"/>
            <a:ext cx="41275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769B3-3A95-4B6A-B06D-8AEECE6518C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8" name="Picture 12" descr="JD_2in_RGB_web_logo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6900" y="6337300"/>
            <a:ext cx="1943100" cy="382588"/>
          </a:xfrm>
          <a:prstGeom prst="rect">
            <a:avLst/>
          </a:prstGeom>
          <a:noFill/>
        </p:spPr>
      </p:pic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787829" y="6453188"/>
            <a:ext cx="468052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6666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iGreen Machine Connector | Pressekonferenz</a:t>
            </a:r>
            <a:endParaRPr lang="en-US"/>
          </a:p>
        </p:txBody>
      </p:sp>
      <p:sp>
        <p:nvSpPr>
          <p:cNvPr id="14" name="Rectangle 6"/>
          <p:cNvSpPr txBox="1">
            <a:spLocks noChangeArrowheads="1"/>
          </p:cNvSpPr>
          <p:nvPr userDrawn="1"/>
        </p:nvSpPr>
        <p:spPr bwMode="auto">
          <a:xfrm>
            <a:off x="347663" y="6453188"/>
            <a:ext cx="26389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6666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C45FB5-DAD1-4EB9-A38A-9B81E707EF7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Box 8"/>
          <p:cNvSpPr txBox="1"/>
          <p:nvPr userDrawn="1"/>
        </p:nvSpPr>
        <p:spPr>
          <a:xfrm>
            <a:off x="679376" y="6453188"/>
            <a:ext cx="76200" cy="214312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666666"/>
                </a:solidFill>
                <a:latin typeface="Verdana" pitchFamily="34" charset="0"/>
              </a:rPr>
              <a:t>|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2813" y="6629400"/>
            <a:ext cx="41275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95EEC-D07F-4D25-96AF-D39086ED3D6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4" name="Picture 12" descr="JD_2in_RGB_web_logo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6900" y="6337300"/>
            <a:ext cx="1943100" cy="382588"/>
          </a:xfrm>
          <a:prstGeom prst="rect">
            <a:avLst/>
          </a:prstGeom>
          <a:noFill/>
        </p:spPr>
      </p:pic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87829" y="6453188"/>
            <a:ext cx="468052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6666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iGreen Machine Connector | Pressekonferenz</a:t>
            </a:r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auto">
          <a:xfrm>
            <a:off x="347663" y="6453188"/>
            <a:ext cx="26389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6666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C45FB5-DAD1-4EB9-A38A-9B81E707EF7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8"/>
          <p:cNvSpPr txBox="1"/>
          <p:nvPr userDrawn="1"/>
        </p:nvSpPr>
        <p:spPr>
          <a:xfrm>
            <a:off x="679376" y="6453188"/>
            <a:ext cx="76200" cy="214312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666666"/>
                </a:solidFill>
                <a:latin typeface="Verdana" pitchFamily="34" charset="0"/>
              </a:rPr>
              <a:t>|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2813" y="6629400"/>
            <a:ext cx="41275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E0CC-ED77-41F1-8A1A-FF02BBAA2A1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3" name="Picture 12" descr="JD_2in_RGB_web_logo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6900" y="6337300"/>
            <a:ext cx="1943100" cy="382588"/>
          </a:xfrm>
          <a:prstGeom prst="rect">
            <a:avLst/>
          </a:prstGeom>
          <a:noFill/>
        </p:spPr>
      </p:pic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87829" y="6453188"/>
            <a:ext cx="468052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6666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iGreen Machine Connector | Pressekonferenz</a:t>
            </a:r>
            <a:endParaRPr lang="en-US"/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347663" y="6453188"/>
            <a:ext cx="26389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6666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C45FB5-DAD1-4EB9-A38A-9B81E707EF7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8"/>
          <p:cNvSpPr txBox="1"/>
          <p:nvPr userDrawn="1"/>
        </p:nvSpPr>
        <p:spPr>
          <a:xfrm>
            <a:off x="679376" y="6453188"/>
            <a:ext cx="76200" cy="214312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666666"/>
                </a:solidFill>
                <a:latin typeface="Verdana" pitchFamily="34" charset="0"/>
              </a:rPr>
              <a:t>|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2813" y="6629400"/>
            <a:ext cx="41275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4BFDF-474B-42B5-819F-E11A68D9BC2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6" name="Picture 12" descr="JD_2in_RGB_web_logo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6900" y="6337300"/>
            <a:ext cx="1943100" cy="382588"/>
          </a:xfrm>
          <a:prstGeom prst="rect">
            <a:avLst/>
          </a:prstGeom>
          <a:noFill/>
        </p:spPr>
      </p:pic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87829" y="6453188"/>
            <a:ext cx="468052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6666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iGreen Machine Connector | Pressekonferenz</a:t>
            </a:r>
            <a:endParaRPr lang="en-US"/>
          </a:p>
        </p:txBody>
      </p:sp>
      <p:sp>
        <p:nvSpPr>
          <p:cNvPr id="12" name="Rectangle 6"/>
          <p:cNvSpPr txBox="1">
            <a:spLocks noChangeArrowheads="1"/>
          </p:cNvSpPr>
          <p:nvPr userDrawn="1"/>
        </p:nvSpPr>
        <p:spPr bwMode="auto">
          <a:xfrm>
            <a:off x="347663" y="6453188"/>
            <a:ext cx="26389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6666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C45FB5-DAD1-4EB9-A38A-9B81E707EF7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8"/>
          <p:cNvSpPr txBox="1"/>
          <p:nvPr userDrawn="1"/>
        </p:nvSpPr>
        <p:spPr>
          <a:xfrm>
            <a:off x="679376" y="6453188"/>
            <a:ext cx="76200" cy="214312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666666"/>
                </a:solidFill>
                <a:latin typeface="Verdana" pitchFamily="34" charset="0"/>
              </a:rPr>
              <a:t>|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2813" y="6629400"/>
            <a:ext cx="41275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586D6-FD69-42BE-AE87-C1B5D51564F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6" name="Picture 12" descr="JD_2in_RGB_web_logo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6900" y="6337300"/>
            <a:ext cx="1943100" cy="382588"/>
          </a:xfrm>
          <a:prstGeom prst="rect">
            <a:avLst/>
          </a:prstGeom>
          <a:noFill/>
        </p:spPr>
      </p:pic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87829" y="6453188"/>
            <a:ext cx="468052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6666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iGreen Machine Connector | Pressekonferenz</a:t>
            </a:r>
            <a:endParaRPr lang="en-US"/>
          </a:p>
        </p:txBody>
      </p:sp>
      <p:sp>
        <p:nvSpPr>
          <p:cNvPr id="12" name="Rectangle 6"/>
          <p:cNvSpPr txBox="1">
            <a:spLocks noChangeArrowheads="1"/>
          </p:cNvSpPr>
          <p:nvPr userDrawn="1"/>
        </p:nvSpPr>
        <p:spPr bwMode="auto">
          <a:xfrm>
            <a:off x="347663" y="6453188"/>
            <a:ext cx="26389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6666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C45FB5-DAD1-4EB9-A38A-9B81E707EF7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8"/>
          <p:cNvSpPr txBox="1"/>
          <p:nvPr userDrawn="1"/>
        </p:nvSpPr>
        <p:spPr>
          <a:xfrm>
            <a:off x="679376" y="6453188"/>
            <a:ext cx="76200" cy="214312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666666"/>
                </a:solidFill>
                <a:latin typeface="Verdana" pitchFamily="34" charset="0"/>
              </a:rPr>
              <a:t>|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557213"/>
            <a:ext cx="7942263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484313"/>
            <a:ext cx="7942262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Erstens</a:t>
            </a:r>
          </a:p>
          <a:p>
            <a:pPr lvl="1"/>
            <a:r>
              <a:rPr lang="en-US" noProof="0" smtClean="0"/>
              <a:t>Zweitens</a:t>
            </a:r>
          </a:p>
          <a:p>
            <a:pPr lvl="2"/>
            <a:r>
              <a:rPr lang="en-US" noProof="0" smtClean="0"/>
              <a:t>Drittens</a:t>
            </a:r>
          </a:p>
        </p:txBody>
      </p:sp>
      <p:pic>
        <p:nvPicPr>
          <p:cNvPr id="2053" name="Picture 17" descr="halm_balken_27"/>
          <p:cNvPicPr>
            <a:picLocks noChangeAspect="1" noChangeArrowheads="1"/>
          </p:cNvPicPr>
          <p:nvPr/>
        </p:nvPicPr>
        <p:blipFill>
          <a:blip r:embed="rId13" cstate="print"/>
          <a:srcRect l="1949" t="-6140"/>
          <a:stretch>
            <a:fillRect/>
          </a:stretch>
        </p:blipFill>
        <p:spPr bwMode="auto">
          <a:xfrm>
            <a:off x="0" y="0"/>
            <a:ext cx="91090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1763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2400"/>
        </a:spcBef>
        <a:spcAft>
          <a:spcPts val="216"/>
        </a:spcAft>
        <a:buBlip>
          <a:blip r:embed="rId14"/>
        </a:buBlip>
        <a:defRPr sz="18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couchdb.apache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wmf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Green_MC_tit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989261"/>
            <a:ext cx="4527074" cy="2879899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2500" y="2001839"/>
            <a:ext cx="4235450" cy="995113"/>
          </a:xfrm>
        </p:spPr>
        <p:txBody>
          <a:bodyPr/>
          <a:lstStyle/>
          <a:p>
            <a:r>
              <a:rPr lang="de-DE" smtClean="0"/>
              <a:t>iGreen Machine Connector</a:t>
            </a:r>
            <a:endParaRPr lang="de-DE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57738" y="4005065"/>
            <a:ext cx="4235450" cy="1024136"/>
          </a:xfrm>
        </p:spPr>
        <p:txBody>
          <a:bodyPr/>
          <a:lstStyle/>
          <a:p>
            <a:r>
              <a:rPr lang="de-DE" sz="1600" smtClean="0"/>
              <a:t>Axel Meyer, Georg Kormann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DE" sz="1400" smtClean="0"/>
              <a:t>DFKI, Kaiserslautern, 13. März 2012</a:t>
            </a:r>
            <a:endParaRPr lang="de-DE" sz="140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760913" y="2985195"/>
            <a:ext cx="4235450" cy="109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>
              <a:lnSpc>
                <a:spcPct val="97000"/>
              </a:lnSpc>
              <a:spcAft>
                <a:spcPct val="10000"/>
              </a:spcAft>
              <a:buSzPct val="85000"/>
            </a:pPr>
            <a:r>
              <a:rPr lang="de-DE" smtClean="0">
                <a:solidFill>
                  <a:schemeClr val="bg1"/>
                </a:solidFill>
                <a:latin typeface="Verdana" pitchFamily="34" charset="0"/>
              </a:rPr>
              <a:t>Was ist der Machine Connector und wie passt er in das iGreen-Konzept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Machine Connector – Feldtest Ergebnisse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iGreen Machine Connector | Pressekonferenz</a:t>
            </a:r>
            <a:endParaRPr lang="de-DE"/>
          </a:p>
        </p:txBody>
      </p:sp>
      <p:pic>
        <p:nvPicPr>
          <p:cNvPr id="5" name="Picture 3" descr="C:\Daten\Projects\iGreen\iGreenCommonAxel\Claas\Feldtest2011\Pictures\oas_couchapp_sin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3456384" cy="2284728"/>
          </a:xfrm>
          <a:prstGeom prst="rect">
            <a:avLst/>
          </a:prstGeom>
          <a:noFill/>
        </p:spPr>
      </p:pic>
      <p:pic>
        <p:nvPicPr>
          <p:cNvPr id="6" name="Picture 4" descr="C:\Daten\Projects\iGreen\iGreenCommonAxel\Claas\Feldtest2011\Pictures\harv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4067944" cy="3050958"/>
          </a:xfrm>
          <a:prstGeom prst="rect">
            <a:avLst/>
          </a:prstGeom>
          <a:noFill/>
        </p:spPr>
      </p:pic>
      <p:pic>
        <p:nvPicPr>
          <p:cNvPr id="7" name="Picture 5" descr="C:\Daten\Projects\iGreen\iGreenCommonAxel\Claas\Feldtest2011\Pictures\overload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509120"/>
            <a:ext cx="4625455" cy="1965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 / Ausblick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iGreen Machine Connector | Pressekonferenz</a:t>
            </a:r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188" y="1484312"/>
            <a:ext cx="7942262" cy="482500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ts val="1600"/>
              </a:spcBef>
              <a:spcAft>
                <a:spcPts val="216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de-DE" sz="18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Die Forschungsergebnisse von iGreen haben Potential in die Produkte und Gesamtlösungen</a:t>
            </a:r>
            <a:r>
              <a:rPr kumimoji="0" lang="de-DE" sz="18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der Hersteller einzufließen.</a:t>
            </a:r>
            <a:endParaRPr kumimoji="0" lang="de-DE" sz="18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ts val="1600"/>
              </a:spcBef>
              <a:spcAft>
                <a:spcPts val="216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de-DE" sz="18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Die Integration der Landmaschinen</a:t>
            </a:r>
            <a:r>
              <a:rPr kumimoji="0" lang="de-DE" sz="18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in die Gesamtinfrastruktur ist essenziell.</a:t>
            </a:r>
            <a:endParaRPr kumimoji="0" lang="de-DE" sz="18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ts val="1600"/>
              </a:spcBef>
              <a:spcAft>
                <a:spcPts val="216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de-DE" sz="18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Der iGreen Maschine Connector erlaubt </a:t>
            </a:r>
            <a:r>
              <a:rPr lang="de-DE" sz="18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einen herstellerübergreifenden Datenaustausch</a:t>
            </a:r>
            <a:endParaRPr kumimoji="0" lang="de-DE" sz="18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ts val="1600"/>
              </a:spcBef>
              <a:spcAft>
                <a:spcPts val="216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de-DE" sz="18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iGreen Forschungsergebnisse können verwendet werden als:</a:t>
            </a:r>
          </a:p>
          <a:p>
            <a:pPr marL="742950" marR="0" lvl="1" indent="-285750" algn="l" defTabSz="914400" rtl="0" eaLnBrk="0" fontAlgn="base" latinLnBrk="0" hangingPunct="0">
              <a:lnSpc>
                <a:spcPct val="12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de-DE" sz="16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Entwürfe für eine Standardisierung (z.B. AEF, VDMA)</a:t>
            </a:r>
            <a:endParaRPr kumimoji="0" lang="de-DE" sz="16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2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de-DE" sz="16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Grundlage für herstellerspezifische Gesamtlösungen</a:t>
            </a:r>
          </a:p>
          <a:p>
            <a:pPr marL="285750" indent="-285750" eaLnBrk="0" hangingPunct="0">
              <a:lnSpc>
                <a:spcPct val="120000"/>
              </a:lnSpc>
              <a:spcBef>
                <a:spcPts val="1600"/>
              </a:spcBef>
              <a:buFontTx/>
              <a:buBlip>
                <a:blip r:embed="rId2"/>
              </a:buBlip>
            </a:pPr>
            <a:r>
              <a:rPr lang="de-DE" sz="16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Die iGreen Forschungsergebnisse sind keine verkaufsfertigen Produkte (z.B. </a:t>
            </a:r>
            <a:r>
              <a:rPr lang="de-DE" sz="1600" kern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Machine</a:t>
            </a:r>
            <a:r>
              <a:rPr lang="de-DE" sz="16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Connector V1 oder V2, OnlineBox oder GeoFormular)</a:t>
            </a:r>
            <a:endParaRPr kumimoji="0" lang="de-DE" sz="16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iGreen Datenmanagement Infrastruktur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iGreen Machine Connector | </a:t>
            </a:r>
            <a:r>
              <a:rPr lang="en-US" dirty="0" err="1" smtClean="0"/>
              <a:t>Pressekonferenz</a:t>
            </a:r>
            <a:endParaRPr lang="en-US" dirty="0"/>
          </a:p>
        </p:txBody>
      </p:sp>
      <p:pic>
        <p:nvPicPr>
          <p:cNvPr id="7" name="Picture 6" descr="data_exchange_igreen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46236" y="1375225"/>
            <a:ext cx="6765260" cy="493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60467" y="3861048"/>
            <a:ext cx="159530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Lohnunternehmer</a:t>
            </a:r>
            <a:endParaRPr lang="de-DE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2420888"/>
            <a:ext cx="93968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Zulieferer</a:t>
            </a:r>
            <a:endParaRPr lang="de-DE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229597" y="2492896"/>
            <a:ext cx="12961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LW Berater</a:t>
            </a:r>
            <a:endParaRPr lang="de-DE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660232" y="3841303"/>
            <a:ext cx="11521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Händler</a:t>
            </a:r>
            <a:endParaRPr lang="de-DE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84168" y="5589240"/>
            <a:ext cx="13681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Betriebsleiter</a:t>
            </a:r>
            <a:endParaRPr lang="de-DE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067944" y="6093296"/>
            <a:ext cx="13681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Maschine</a:t>
            </a:r>
            <a:endParaRPr lang="de-DE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657772" y="5805264"/>
            <a:ext cx="19442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Drittanbieter / </a:t>
            </a:r>
            <a:r>
              <a:rPr lang="de-DE" sz="1400" dirty="0" err="1" smtClean="0"/>
              <a:t>OEM‘s</a:t>
            </a:r>
            <a:endParaRPr lang="de-DE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iGreen </a:t>
            </a:r>
            <a:r>
              <a:rPr lang="de-DE" dirty="0" err="1" smtClean="0"/>
              <a:t>Machine</a:t>
            </a:r>
            <a:r>
              <a:rPr lang="de-DE" dirty="0" smtClean="0"/>
              <a:t> Connector - Anforderungen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iGreen Machine Connector | Pressekonferenz</a:t>
            </a:r>
            <a:endParaRPr lang="en-US"/>
          </a:p>
        </p:txBody>
      </p:sp>
      <p:sp>
        <p:nvSpPr>
          <p:cNvPr id="4" name="Inhaltsplatzhalter 5"/>
          <p:cNvSpPr txBox="1">
            <a:spLocks/>
          </p:cNvSpPr>
          <p:nvPr/>
        </p:nvSpPr>
        <p:spPr>
          <a:xfrm>
            <a:off x="611188" y="1484312"/>
            <a:ext cx="7942262" cy="482500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ts val="216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Verbindung</a:t>
            </a:r>
            <a:r>
              <a:rPr kumimoji="0" lang="de-DE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von Landmaschinen mit der iGreen Infrastruktur (OnlineBox)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ts val="216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Informationsaustausch</a:t>
            </a:r>
            <a:r>
              <a:rPr lang="de-DE" sz="18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von Landmaschinen untereinander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ts val="216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Anbindung von</a:t>
            </a:r>
            <a:r>
              <a:rPr kumimoji="0" lang="de-DE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mobilen Geräten (</a:t>
            </a:r>
            <a:r>
              <a:rPr kumimoji="0" lang="de-DE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Smartphones</a:t>
            </a:r>
            <a:r>
              <a:rPr kumimoji="0" lang="de-DE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, Handys)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ts val="216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Dynamisches Flotten-Management</a:t>
            </a:r>
            <a:r>
              <a:rPr lang="de-DE" sz="18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von </a:t>
            </a:r>
            <a:r>
              <a:rPr lang="de-DE" sz="18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Landmaschinen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ts val="216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de-DE" sz="18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Die Datenübertragung muss im automatisch im Hintergrund ohne Benutzereingriff erfolgen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iGreen </a:t>
            </a:r>
            <a:r>
              <a:rPr lang="de-DE" dirty="0" err="1" smtClean="0"/>
              <a:t>Machine</a:t>
            </a:r>
            <a:r>
              <a:rPr lang="de-DE" dirty="0" smtClean="0"/>
              <a:t> Connector - Datenformate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iGreen Machine Connector | Pressekonferenz</a:t>
            </a:r>
            <a:endParaRPr lang="en-US"/>
          </a:p>
        </p:txBody>
      </p:sp>
      <p:sp>
        <p:nvSpPr>
          <p:cNvPr id="4" name="Inhaltsplatzhalter 5"/>
          <p:cNvSpPr txBox="1">
            <a:spLocks/>
          </p:cNvSpPr>
          <p:nvPr/>
        </p:nvSpPr>
        <p:spPr>
          <a:xfrm>
            <a:off x="611188" y="1484312"/>
            <a:ext cx="7942262" cy="482500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ts val="216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Unterstützung des Datentransfers zwischen herstellerübergreifender</a:t>
            </a:r>
            <a:r>
              <a:rPr kumimoji="0" lang="de-DE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Maschinen und nicht zuverlässigen Mobilfunkverbindungen der folgenden Daten:</a:t>
            </a:r>
          </a:p>
          <a:p>
            <a:pPr marL="800100" lvl="1" indent="-342900" eaLnBrk="0" hangingPunct="0">
              <a:spcBef>
                <a:spcPts val="2400"/>
              </a:spcBef>
              <a:spcAft>
                <a:spcPts val="216"/>
              </a:spcAft>
              <a:buFontTx/>
              <a:buBlip>
                <a:blip r:embed="rId2"/>
              </a:buBlip>
            </a:pPr>
            <a:r>
              <a:rPr lang="de-DE" sz="1800" kern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ISOXML mit</a:t>
            </a:r>
            <a:r>
              <a:rPr lang="de-DE" sz="18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Auftragsdaten und Auftrags Reihenfolgen</a:t>
            </a:r>
          </a:p>
          <a:p>
            <a:pPr marL="800100" lvl="1" indent="-342900" eaLnBrk="0" hangingPunct="0">
              <a:spcBef>
                <a:spcPts val="2400"/>
              </a:spcBef>
              <a:spcAft>
                <a:spcPts val="216"/>
              </a:spcAft>
              <a:buFontTx/>
              <a:buBlip>
                <a:blip r:embed="rId2"/>
              </a:buBlip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Unterstützung</a:t>
            </a:r>
            <a:r>
              <a:rPr kumimoji="0" lang="de-DE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von proprietären Dateiformaten</a:t>
            </a:r>
          </a:p>
          <a:p>
            <a:pPr marL="800100" lvl="1" indent="-342900" eaLnBrk="0" hangingPunct="0">
              <a:spcBef>
                <a:spcPts val="2400"/>
              </a:spcBef>
              <a:spcAft>
                <a:spcPts val="216"/>
              </a:spcAft>
              <a:buFontTx/>
              <a:buBlip>
                <a:blip r:embed="rId2"/>
              </a:buBlip>
            </a:pPr>
            <a:r>
              <a:rPr lang="de-DE" sz="1800" kern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Austausch von Maschinen</a:t>
            </a:r>
            <a:r>
              <a:rPr lang="de-DE" sz="18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Status Informationen vom ISOBUS, z.B. GPS-Position und Dieselverbrauch</a:t>
            </a:r>
          </a:p>
          <a:p>
            <a:pPr marL="800100" lvl="1" indent="-342900" eaLnBrk="0" hangingPunct="0">
              <a:spcBef>
                <a:spcPts val="2400"/>
              </a:spcBef>
              <a:spcAft>
                <a:spcPts val="216"/>
              </a:spcAft>
              <a:buFontTx/>
              <a:buBlip>
                <a:blip r:embed="rId2"/>
              </a:buBlip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Diagnosedaten: Bildschirmfotos</a:t>
            </a:r>
            <a:r>
              <a:rPr kumimoji="0" lang="de-DE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oder Diagnoseaufzeichnungen vom ISOBUS</a:t>
            </a:r>
          </a:p>
          <a:p>
            <a:pPr marL="800100" lvl="1" indent="-342900" eaLnBrk="0" hangingPunct="0">
              <a:spcBef>
                <a:spcPts val="2400"/>
              </a:spcBef>
              <a:spcAft>
                <a:spcPts val="216"/>
              </a:spcAft>
              <a:buFontTx/>
              <a:buBlip>
                <a:blip r:embed="rId2"/>
              </a:buBlip>
            </a:pPr>
            <a:r>
              <a:rPr lang="de-DE" sz="18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Textnachrichten für die Kommunikation zum Betrieb oder zwischen den Fahrzeugen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iGreen </a:t>
            </a:r>
            <a:r>
              <a:rPr lang="de-DE" dirty="0" err="1" smtClean="0"/>
              <a:t>Machine</a:t>
            </a:r>
            <a:r>
              <a:rPr lang="de-DE" dirty="0" smtClean="0"/>
              <a:t> Connector – Anforderungen an den drahtloser Datentransfer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iGreen Machine Connector | Pressekonferenz</a:t>
            </a:r>
            <a:endParaRPr lang="en-US"/>
          </a:p>
        </p:txBody>
      </p:sp>
      <p:sp>
        <p:nvSpPr>
          <p:cNvPr id="4" name="Inhaltsplatzhalter 5"/>
          <p:cNvSpPr txBox="1">
            <a:spLocks/>
          </p:cNvSpPr>
          <p:nvPr/>
        </p:nvSpPr>
        <p:spPr>
          <a:xfrm>
            <a:off x="611188" y="1484312"/>
            <a:ext cx="7942262" cy="482500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ts val="216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Offline Verfügbarkeit: Statusinformationen</a:t>
            </a:r>
            <a:r>
              <a:rPr kumimoji="0" lang="de-DE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und Daten anderer Flottenteilnehmer müssen verfügbar sein, auch wenn keine drahtlos Verbindung besteht.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ts val="216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de-DE" sz="1800" kern="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Dezentrale und flexible Datenspeicherung um Gesetzes- und Kundenanforderungen gerecht zu werden.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ts val="216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Datentransport über andere Fahrzeuge</a:t>
            </a:r>
            <a:r>
              <a:rPr kumimoji="0" lang="de-DE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anstelle über Mobilfunk.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ts val="216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de-DE" sz="1800" kern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Unterstützung</a:t>
            </a:r>
            <a:r>
              <a:rPr lang="de-DE" sz="18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von Verschlüsselungsmethoden um die Privatsphäre und Lizenzmodell zu gewährleisten.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ts val="216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Komprimierung </a:t>
            </a:r>
            <a:r>
              <a:rPr lang="de-DE" sz="18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und Fortsetzen der unterbrochen Datenübertragung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ts val="216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Lösung von</a:t>
            </a:r>
            <a:r>
              <a:rPr kumimoji="0" lang="de-DE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Synchronisationsproblemen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iGreen Machine Connector - Konzept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iGreen Machine Connector | Pressekonferenz</a:t>
            </a:r>
            <a:endParaRPr lang="de-DE"/>
          </a:p>
        </p:txBody>
      </p:sp>
      <p:pic>
        <p:nvPicPr>
          <p:cNvPr id="7" name="Picture 3" descr="C:\daten\iGreen\Veröffentlichungen\VDI2011\iGreen_VDI_Conference_Paper_2011\data_exchange_igreen_machi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109" y="1268760"/>
            <a:ext cx="6884602" cy="4155319"/>
          </a:xfrm>
          <a:prstGeom prst="rect">
            <a:avLst/>
          </a:prstGeom>
          <a:noFill/>
        </p:spPr>
      </p:pic>
      <p:pic>
        <p:nvPicPr>
          <p:cNvPr id="8" name="Picture 4" descr="Krone BiG X 1100"/>
          <p:cNvPicPr>
            <a:picLocks noChangeAspect="1" noChangeArrowheads="1"/>
          </p:cNvPicPr>
          <p:nvPr/>
        </p:nvPicPr>
        <p:blipFill>
          <a:blip r:embed="rId3" cstate="print"/>
          <a:srcRect l="4568"/>
          <a:stretch>
            <a:fillRect/>
          </a:stretch>
        </p:blipFill>
        <p:spPr bwMode="auto">
          <a:xfrm>
            <a:off x="6985882" y="4653136"/>
            <a:ext cx="1546558" cy="1533904"/>
          </a:xfrm>
          <a:prstGeom prst="rect">
            <a:avLst/>
          </a:prstGeom>
          <a:noFill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 l="3783" t="2977" r="6491" b="8481"/>
          <a:stretch>
            <a:fillRect/>
          </a:stretch>
        </p:blipFill>
        <p:spPr bwMode="auto">
          <a:xfrm>
            <a:off x="457199" y="4696273"/>
            <a:ext cx="992909" cy="80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AutoShape 64"/>
          <p:cNvCxnSpPr>
            <a:cxnSpLocks noChangeShapeType="1"/>
          </p:cNvCxnSpPr>
          <p:nvPr/>
        </p:nvCxnSpPr>
        <p:spPr bwMode="auto">
          <a:xfrm flipV="1">
            <a:off x="2004291" y="4243201"/>
            <a:ext cx="424873" cy="313382"/>
          </a:xfrm>
          <a:prstGeom prst="straightConnector1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13" name="AutoShape 64"/>
          <p:cNvCxnSpPr>
            <a:cxnSpLocks noChangeShapeType="1"/>
            <a:endCxn id="12" idx="1"/>
          </p:cNvCxnSpPr>
          <p:nvPr/>
        </p:nvCxnSpPr>
        <p:spPr bwMode="auto">
          <a:xfrm flipV="1">
            <a:off x="3779334" y="5950507"/>
            <a:ext cx="504634" cy="18179"/>
          </a:xfrm>
          <a:prstGeom prst="straightConnector1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14" name="AutoShape 64"/>
          <p:cNvCxnSpPr>
            <a:cxnSpLocks noChangeShapeType="1"/>
          </p:cNvCxnSpPr>
          <p:nvPr/>
        </p:nvCxnSpPr>
        <p:spPr bwMode="auto">
          <a:xfrm>
            <a:off x="5892800" y="4399892"/>
            <a:ext cx="206028" cy="296380"/>
          </a:xfrm>
          <a:prstGeom prst="straightConnector1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15" name="AutoShape 64"/>
          <p:cNvCxnSpPr>
            <a:cxnSpLocks noChangeShapeType="1"/>
            <a:endCxn id="12" idx="3"/>
          </p:cNvCxnSpPr>
          <p:nvPr/>
        </p:nvCxnSpPr>
        <p:spPr bwMode="auto">
          <a:xfrm flipH="1">
            <a:off x="5463627" y="5950507"/>
            <a:ext cx="1534389" cy="0"/>
          </a:xfrm>
          <a:prstGeom prst="straightConnector1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16" name="AutoShape 64"/>
          <p:cNvCxnSpPr>
            <a:cxnSpLocks noChangeShapeType="1"/>
          </p:cNvCxnSpPr>
          <p:nvPr/>
        </p:nvCxnSpPr>
        <p:spPr bwMode="auto">
          <a:xfrm flipH="1" flipV="1">
            <a:off x="4516580" y="4658508"/>
            <a:ext cx="230909" cy="304147"/>
          </a:xfrm>
          <a:prstGeom prst="straightConnector1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17" name="AutoShape 64"/>
          <p:cNvCxnSpPr>
            <a:cxnSpLocks noChangeShapeType="1"/>
          </p:cNvCxnSpPr>
          <p:nvPr/>
        </p:nvCxnSpPr>
        <p:spPr bwMode="auto">
          <a:xfrm flipV="1">
            <a:off x="3666841" y="4677801"/>
            <a:ext cx="307399" cy="266382"/>
          </a:xfrm>
          <a:prstGeom prst="straightConnector1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18" name="AutoShape 64"/>
          <p:cNvCxnSpPr>
            <a:cxnSpLocks noChangeShapeType="1"/>
          </p:cNvCxnSpPr>
          <p:nvPr/>
        </p:nvCxnSpPr>
        <p:spPr bwMode="auto">
          <a:xfrm flipH="1" flipV="1">
            <a:off x="3076575" y="2436587"/>
            <a:ext cx="165393" cy="714375"/>
          </a:xfrm>
          <a:prstGeom prst="straightConnector1">
            <a:avLst/>
          </a:prstGeom>
          <a:noFill/>
          <a:ln w="38100" cap="rnd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9" name="AutoShape 64"/>
          <p:cNvCxnSpPr>
            <a:cxnSpLocks noChangeShapeType="1"/>
          </p:cNvCxnSpPr>
          <p:nvPr/>
        </p:nvCxnSpPr>
        <p:spPr bwMode="auto">
          <a:xfrm flipV="1">
            <a:off x="5010151" y="2446112"/>
            <a:ext cx="161924" cy="509588"/>
          </a:xfrm>
          <a:prstGeom prst="straightConnector1">
            <a:avLst/>
          </a:prstGeom>
          <a:noFill/>
          <a:ln w="38100" cap="rnd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0" name="AutoShape 64"/>
          <p:cNvCxnSpPr>
            <a:cxnSpLocks noChangeShapeType="1"/>
          </p:cNvCxnSpPr>
          <p:nvPr/>
        </p:nvCxnSpPr>
        <p:spPr bwMode="auto">
          <a:xfrm>
            <a:off x="6286500" y="3608162"/>
            <a:ext cx="466725" cy="0"/>
          </a:xfrm>
          <a:prstGeom prst="straightConnector1">
            <a:avLst/>
          </a:prstGeom>
          <a:noFill/>
          <a:ln w="38100" cap="rnd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1" name="AutoShape 64"/>
          <p:cNvCxnSpPr>
            <a:cxnSpLocks noChangeShapeType="1"/>
          </p:cNvCxnSpPr>
          <p:nvPr/>
        </p:nvCxnSpPr>
        <p:spPr bwMode="auto">
          <a:xfrm>
            <a:off x="223837" y="6000512"/>
            <a:ext cx="466725" cy="0"/>
          </a:xfrm>
          <a:prstGeom prst="straightConnector1">
            <a:avLst/>
          </a:prstGeom>
          <a:noFill/>
          <a:ln w="38100" cap="rnd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2" name="AutoShape 64"/>
          <p:cNvCxnSpPr>
            <a:cxnSpLocks noChangeShapeType="1"/>
          </p:cNvCxnSpPr>
          <p:nvPr/>
        </p:nvCxnSpPr>
        <p:spPr bwMode="auto">
          <a:xfrm flipV="1">
            <a:off x="223837" y="6324080"/>
            <a:ext cx="466725" cy="1"/>
          </a:xfrm>
          <a:prstGeom prst="straightConnector1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</p:spPr>
      </p:cxnSp>
      <p:sp>
        <p:nvSpPr>
          <p:cNvPr id="23" name="TextBox 22"/>
          <p:cNvSpPr txBox="1"/>
          <p:nvPr/>
        </p:nvSpPr>
        <p:spPr>
          <a:xfrm>
            <a:off x="742950" y="5895737"/>
            <a:ext cx="1476664" cy="44063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e-DE" sz="1400" smtClean="0">
                <a:latin typeface="Verdana"/>
                <a:cs typeface="Verdana"/>
              </a:rPr>
              <a:t>Verbindung über Kabel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2950" y="6210062"/>
            <a:ext cx="1476664" cy="44063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e-DE" sz="1400" smtClean="0">
                <a:latin typeface="Verdana"/>
                <a:cs typeface="Verdana"/>
              </a:rPr>
              <a:t>Drahtlose Verbindung</a:t>
            </a:r>
          </a:p>
        </p:txBody>
      </p:sp>
      <p:cxnSp>
        <p:nvCxnSpPr>
          <p:cNvPr id="25" name="AutoShape 64"/>
          <p:cNvCxnSpPr>
            <a:cxnSpLocks noChangeShapeType="1"/>
          </p:cNvCxnSpPr>
          <p:nvPr/>
        </p:nvCxnSpPr>
        <p:spPr bwMode="auto">
          <a:xfrm flipV="1">
            <a:off x="4747489" y="2436587"/>
            <a:ext cx="424586" cy="519114"/>
          </a:xfrm>
          <a:prstGeom prst="straightConnector1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</p:spPr>
      </p:cxnSp>
      <p:sp>
        <p:nvSpPr>
          <p:cNvPr id="27" name="Rounded Rectangle 26"/>
          <p:cNvSpPr/>
          <p:nvPr/>
        </p:nvSpPr>
        <p:spPr>
          <a:xfrm>
            <a:off x="1403648" y="4581128"/>
            <a:ext cx="1080120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machine connector device node</a:t>
            </a:r>
          </a:p>
        </p:txBody>
      </p:sp>
      <p:pic>
        <p:nvPicPr>
          <p:cNvPr id="9" name="Picture 31" descr="jd_7050i_series_spf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687" y="3358921"/>
            <a:ext cx="2065158" cy="206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ounded Rectangle 27"/>
          <p:cNvSpPr/>
          <p:nvPr/>
        </p:nvSpPr>
        <p:spPr>
          <a:xfrm>
            <a:off x="2891433" y="4941168"/>
            <a:ext cx="1080120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machine connector device node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255393" y="4960218"/>
            <a:ext cx="1080120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machine connector device node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805661" y="4696569"/>
            <a:ext cx="1080120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machine connector device node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5591694"/>
            <a:ext cx="1179659" cy="71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C:\Users\cb69936\Pictures\6210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8318" y="5568167"/>
            <a:ext cx="1057783" cy="885169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2080295" y="2454101"/>
            <a:ext cx="93968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Zulieferer</a:t>
            </a:r>
            <a:endParaRPr lang="de-DE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5191497" y="2511946"/>
            <a:ext cx="12961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LW Berater</a:t>
            </a:r>
            <a:endParaRPr lang="de-DE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967314" y="4130030"/>
            <a:ext cx="11521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Händler</a:t>
            </a:r>
            <a:endParaRPr lang="de-DE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Technische Umsetzung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11188" y="1484312"/>
            <a:ext cx="7942262" cy="4825007"/>
          </a:xfrm>
        </p:spPr>
        <p:txBody>
          <a:bodyPr/>
          <a:lstStyle/>
          <a:p>
            <a:pPr marL="342900" lvl="1" indent="-342900">
              <a:spcBef>
                <a:spcPts val="2400"/>
              </a:spcBef>
              <a:spcAft>
                <a:spcPts val="216"/>
              </a:spcAft>
            </a:pPr>
            <a:r>
              <a:rPr lang="de-DE" sz="1800" dirty="0" smtClean="0"/>
              <a:t>Datenspeicherung und Austausch mittels einer dezentralen dokumentenorientierten Datenbank (NoSQL) Apache CouchDB</a:t>
            </a:r>
          </a:p>
          <a:p>
            <a:pPr lvl="1">
              <a:spcBef>
                <a:spcPts val="1200"/>
              </a:spcBef>
            </a:pPr>
            <a:r>
              <a:rPr lang="de-DE" dirty="0" smtClean="0"/>
              <a:t>Vorteile:</a:t>
            </a:r>
          </a:p>
          <a:p>
            <a:pPr lvl="2">
              <a:spcBef>
                <a:spcPts val="600"/>
              </a:spcBef>
            </a:pPr>
            <a:r>
              <a:rPr lang="de-DE" dirty="0" smtClean="0"/>
              <a:t>Dokumentenstruktur kann beliebig verändert werden, wenn die Anforderungen wachsen oder sich verändern</a:t>
            </a:r>
          </a:p>
          <a:p>
            <a:pPr lvl="2">
              <a:spcBef>
                <a:spcPts val="600"/>
              </a:spcBef>
            </a:pPr>
            <a:r>
              <a:rPr lang="de-DE" dirty="0" smtClean="0"/>
              <a:t>Synchronisations-Mechanismen sind ausgereift</a:t>
            </a:r>
          </a:p>
          <a:p>
            <a:pPr lvl="2">
              <a:spcBef>
                <a:spcPts val="600"/>
              </a:spcBef>
            </a:pPr>
            <a:r>
              <a:rPr lang="de-DE" dirty="0" smtClean="0"/>
              <a:t>Die Nutzung von Open Source Software stellt sicher, dass die Verfügbarkeit und Pflege der Software nicht nur von einer Firma abhängt</a:t>
            </a:r>
          </a:p>
          <a:p>
            <a:pPr lvl="2">
              <a:spcBef>
                <a:spcPts val="600"/>
              </a:spcBef>
            </a:pPr>
            <a:r>
              <a:rPr lang="de-DE" dirty="0" smtClean="0"/>
              <a:t>Kommerziell unterstützte Versionen sind verfügbar</a:t>
            </a:r>
          </a:p>
          <a:p>
            <a:pPr lvl="2">
              <a:spcBef>
                <a:spcPts val="600"/>
              </a:spcBef>
            </a:pPr>
            <a:r>
              <a:rPr lang="de-DE" dirty="0" smtClean="0"/>
              <a:t>CouchDB ist für verschiedene Betriebssysteme verfügbar: Windows, Linux, </a:t>
            </a:r>
            <a:r>
              <a:rPr lang="de-DE" dirty="0" err="1" smtClean="0"/>
              <a:t>iOS</a:t>
            </a:r>
            <a:r>
              <a:rPr lang="de-DE" dirty="0" smtClean="0"/>
              <a:t>, </a:t>
            </a:r>
            <a:r>
              <a:rPr lang="de-DE" dirty="0" err="1" smtClean="0"/>
              <a:t>Android</a:t>
            </a:r>
            <a:endParaRPr lang="de-DE" dirty="0" smtClean="0"/>
          </a:p>
          <a:p>
            <a:pPr lvl="2">
              <a:spcBef>
                <a:spcPts val="600"/>
              </a:spcBef>
            </a:pPr>
            <a:r>
              <a:rPr lang="de-DE" dirty="0" smtClean="0"/>
              <a:t>Nicht unterstütze Betriebssysteme können trotzdem per HTTP zugreifen</a:t>
            </a:r>
          </a:p>
          <a:p>
            <a:pPr lvl="2">
              <a:spcBef>
                <a:spcPts val="600"/>
              </a:spcBef>
            </a:pPr>
            <a:r>
              <a:rPr lang="de-DE" dirty="0" smtClean="0"/>
              <a:t>Beinhaltet einen HTTP web Server zur Erstellung von Benutzerschnittstellen und Anwendungen</a:t>
            </a:r>
          </a:p>
          <a:p>
            <a:pPr lvl="1">
              <a:spcBef>
                <a:spcPts val="1200"/>
              </a:spcBef>
            </a:pPr>
            <a:r>
              <a:rPr lang="de-DE" dirty="0" smtClean="0">
                <a:hlinkClick r:id="rId2"/>
              </a:rPr>
              <a:t>http://couchdb.apache.org</a:t>
            </a:r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iGreen Machine Connector | Pressekonferenz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 der technischen Umsetzung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iGreen Machine Connector | Pressekonferenz</a:t>
            </a:r>
            <a:endParaRPr lang="de-DE"/>
          </a:p>
        </p:txBody>
      </p:sp>
      <p:pic>
        <p:nvPicPr>
          <p:cNvPr id="7" name="Picture 5" descr="couchdb_canspn.png"/>
          <p:cNvPicPr>
            <a:picLocks noChangeAspect="1"/>
          </p:cNvPicPr>
          <p:nvPr/>
        </p:nvPicPr>
        <p:blipFill>
          <a:blip r:embed="rId2" cstate="print"/>
          <a:srcRect l="2652" t="25568" r="6916" b="8253"/>
          <a:stretch>
            <a:fillRect/>
          </a:stretch>
        </p:blipFill>
        <p:spPr>
          <a:xfrm>
            <a:off x="179512" y="1340767"/>
            <a:ext cx="3744416" cy="2246649"/>
          </a:xfrm>
          <a:prstGeom prst="rect">
            <a:avLst/>
          </a:prstGeom>
        </p:spPr>
      </p:pic>
      <p:pic>
        <p:nvPicPr>
          <p:cNvPr id="8" name="Picture 6" descr="couchdb_isoxml.png"/>
          <p:cNvPicPr>
            <a:picLocks noChangeAspect="1"/>
          </p:cNvPicPr>
          <p:nvPr/>
        </p:nvPicPr>
        <p:blipFill>
          <a:blip r:embed="rId3" cstate="print"/>
          <a:srcRect l="2756" t="27050" r="5632" b="7832"/>
          <a:stretch>
            <a:fillRect/>
          </a:stretch>
        </p:blipFill>
        <p:spPr>
          <a:xfrm>
            <a:off x="467544" y="3861048"/>
            <a:ext cx="3318370" cy="2016224"/>
          </a:xfrm>
          <a:prstGeom prst="rect">
            <a:avLst/>
          </a:prstGeom>
        </p:spPr>
      </p:pic>
      <p:pic>
        <p:nvPicPr>
          <p:cNvPr id="10" name="Picture 8" descr="couchdb_status.png"/>
          <p:cNvPicPr>
            <a:picLocks noChangeAspect="1"/>
          </p:cNvPicPr>
          <p:nvPr/>
        </p:nvPicPr>
        <p:blipFill>
          <a:blip r:embed="rId4" cstate="print"/>
          <a:srcRect l="3006" t="28712" r="6825" b="9557"/>
          <a:stretch>
            <a:fillRect/>
          </a:stretch>
        </p:blipFill>
        <p:spPr>
          <a:xfrm>
            <a:off x="4211960" y="1340768"/>
            <a:ext cx="4220003" cy="2016224"/>
          </a:xfrm>
          <a:prstGeom prst="rect">
            <a:avLst/>
          </a:prstGeom>
        </p:spPr>
      </p:pic>
      <p:pic>
        <p:nvPicPr>
          <p:cNvPr id="9" name="Picture 7" descr="couchdb_prop.png"/>
          <p:cNvPicPr>
            <a:picLocks noChangeAspect="1"/>
          </p:cNvPicPr>
          <p:nvPr/>
        </p:nvPicPr>
        <p:blipFill>
          <a:blip r:embed="rId5" cstate="print"/>
          <a:srcRect l="1796" t="18900" r="4829" b="5501"/>
          <a:stretch>
            <a:fillRect/>
          </a:stretch>
        </p:blipFill>
        <p:spPr>
          <a:xfrm>
            <a:off x="4483991" y="3212976"/>
            <a:ext cx="4480497" cy="3101883"/>
          </a:xfrm>
          <a:prstGeom prst="rect">
            <a:avLst/>
          </a:prstGeom>
        </p:spPr>
      </p:pic>
      <p:sp>
        <p:nvSpPr>
          <p:cNvPr id="11" name="Abgerundetes Rechteck 10"/>
          <p:cNvSpPr/>
          <p:nvPr/>
        </p:nvSpPr>
        <p:spPr>
          <a:xfrm>
            <a:off x="1547664" y="5229200"/>
            <a:ext cx="1872208" cy="360040"/>
          </a:xfrm>
          <a:prstGeom prst="roundRect">
            <a:avLst/>
          </a:prstGeom>
          <a:noFill/>
          <a:ln>
            <a:solidFill>
              <a:srgbClr val="41763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 rechteckige Legende 11"/>
          <p:cNvSpPr/>
          <p:nvPr/>
        </p:nvSpPr>
        <p:spPr>
          <a:xfrm>
            <a:off x="395536" y="5805264"/>
            <a:ext cx="2160240" cy="576064"/>
          </a:xfrm>
          <a:prstGeom prst="wedgeRoundRectCallout">
            <a:avLst>
              <a:gd name="adj1" fmla="val 31690"/>
              <a:gd name="adj2" fmla="val -9724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smtClean="0">
                <a:solidFill>
                  <a:srgbClr val="41763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ISOXML Auftragsdaten</a:t>
            </a:r>
            <a:endParaRPr lang="de-DE" sz="1800" b="1">
              <a:solidFill>
                <a:srgbClr val="41763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1331640" y="2376264"/>
            <a:ext cx="2376264" cy="908720"/>
          </a:xfrm>
          <a:prstGeom prst="roundRect">
            <a:avLst/>
          </a:prstGeom>
          <a:noFill/>
          <a:ln>
            <a:solidFill>
              <a:srgbClr val="41763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 rechteckige Legende 13"/>
          <p:cNvSpPr/>
          <p:nvPr/>
        </p:nvSpPr>
        <p:spPr>
          <a:xfrm>
            <a:off x="2838475" y="3097535"/>
            <a:ext cx="1944216" cy="576064"/>
          </a:xfrm>
          <a:prstGeom prst="wedgeRoundRectCallout">
            <a:avLst>
              <a:gd name="adj1" fmla="val -88440"/>
              <a:gd name="adj2" fmla="val -3700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smtClean="0">
                <a:solidFill>
                  <a:srgbClr val="41763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Aktuelle</a:t>
            </a:r>
          </a:p>
          <a:p>
            <a:pPr algn="ctr"/>
            <a:r>
              <a:rPr lang="de-DE" sz="1800" b="1" smtClean="0">
                <a:solidFill>
                  <a:srgbClr val="41763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GPS Position</a:t>
            </a:r>
            <a:endParaRPr lang="de-DE" sz="1800" b="1">
              <a:solidFill>
                <a:srgbClr val="41763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4211960" y="1656184"/>
            <a:ext cx="1872208" cy="1412776"/>
          </a:xfrm>
          <a:prstGeom prst="roundRect">
            <a:avLst/>
          </a:prstGeom>
          <a:noFill/>
          <a:ln>
            <a:solidFill>
              <a:srgbClr val="41763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Abgerundete rechteckige Legende 15"/>
          <p:cNvSpPr/>
          <p:nvPr/>
        </p:nvSpPr>
        <p:spPr>
          <a:xfrm>
            <a:off x="6588224" y="1628800"/>
            <a:ext cx="2232248" cy="648072"/>
          </a:xfrm>
          <a:prstGeom prst="wedgeRoundRectCallout">
            <a:avLst>
              <a:gd name="adj1" fmla="val -89900"/>
              <a:gd name="adj2" fmla="val -115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smtClean="0">
                <a:solidFill>
                  <a:srgbClr val="41763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ISOBUS Status Informationen</a:t>
            </a:r>
            <a:endParaRPr lang="de-DE" sz="1800" b="1">
              <a:solidFill>
                <a:srgbClr val="41763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4427984" y="4149080"/>
            <a:ext cx="2448272" cy="360040"/>
          </a:xfrm>
          <a:prstGeom prst="roundRect">
            <a:avLst/>
          </a:prstGeom>
          <a:noFill/>
          <a:ln>
            <a:solidFill>
              <a:srgbClr val="41763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 rechteckige Legende 17"/>
          <p:cNvSpPr/>
          <p:nvPr/>
        </p:nvSpPr>
        <p:spPr>
          <a:xfrm>
            <a:off x="7055768" y="3501008"/>
            <a:ext cx="1764704" cy="576064"/>
          </a:xfrm>
          <a:prstGeom prst="wedgeRoundRectCallout">
            <a:avLst>
              <a:gd name="adj1" fmla="val -76591"/>
              <a:gd name="adj2" fmla="val 5860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smtClean="0">
                <a:solidFill>
                  <a:srgbClr val="41763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CAN trace</a:t>
            </a:r>
            <a:endParaRPr lang="de-DE" sz="1800" b="1">
              <a:solidFill>
                <a:srgbClr val="41763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4536504" y="5157192"/>
            <a:ext cx="2448272" cy="432048"/>
          </a:xfrm>
          <a:prstGeom prst="roundRect">
            <a:avLst/>
          </a:prstGeom>
          <a:noFill/>
          <a:ln>
            <a:solidFill>
              <a:srgbClr val="41763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 rechteckige Legende 19"/>
          <p:cNvSpPr/>
          <p:nvPr/>
        </p:nvSpPr>
        <p:spPr>
          <a:xfrm>
            <a:off x="7164288" y="4509119"/>
            <a:ext cx="1872208" cy="691277"/>
          </a:xfrm>
          <a:prstGeom prst="wedgeRoundRectCallout">
            <a:avLst>
              <a:gd name="adj1" fmla="val -76591"/>
              <a:gd name="adj2" fmla="val 5860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smtClean="0">
                <a:solidFill>
                  <a:srgbClr val="41763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Text Nachrichten</a:t>
            </a:r>
            <a:endParaRPr lang="de-DE" sz="1800" b="1">
              <a:solidFill>
                <a:srgbClr val="41763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Abgerundetes Rechteck 21"/>
          <p:cNvSpPr/>
          <p:nvPr/>
        </p:nvSpPr>
        <p:spPr>
          <a:xfrm>
            <a:off x="4499992" y="5628995"/>
            <a:ext cx="2736304" cy="248277"/>
          </a:xfrm>
          <a:prstGeom prst="roundRect">
            <a:avLst/>
          </a:prstGeom>
          <a:noFill/>
          <a:ln>
            <a:solidFill>
              <a:srgbClr val="41763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Abgerundete rechteckige Legende 20"/>
          <p:cNvSpPr/>
          <p:nvPr/>
        </p:nvSpPr>
        <p:spPr>
          <a:xfrm>
            <a:off x="6876256" y="5661248"/>
            <a:ext cx="2124744" cy="331237"/>
          </a:xfrm>
          <a:prstGeom prst="wedgeRoundRectCallout">
            <a:avLst>
              <a:gd name="adj1" fmla="val -62595"/>
              <a:gd name="adj2" fmla="val -2420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 smtClean="0">
                <a:solidFill>
                  <a:srgbClr val="41763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Bildschirmfoto</a:t>
            </a:r>
            <a:endParaRPr lang="de-DE" sz="1800" b="1" dirty="0">
              <a:solidFill>
                <a:srgbClr val="41763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iGreen Machine Connector – Feldtest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iGreen Machine Connector | Pressekonferenz</a:t>
            </a:r>
            <a:endParaRPr lang="de-DE"/>
          </a:p>
        </p:txBody>
      </p:sp>
      <p:pic>
        <p:nvPicPr>
          <p:cNvPr id="5" name="Picture 25" descr="annabur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212976"/>
            <a:ext cx="2900894" cy="1015313"/>
          </a:xfrm>
          <a:prstGeom prst="rect">
            <a:avLst/>
          </a:prstGeom>
        </p:spPr>
      </p:pic>
      <p:pic>
        <p:nvPicPr>
          <p:cNvPr id="6" name="Picture 26" descr="cla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340768"/>
            <a:ext cx="1872207" cy="1667966"/>
          </a:xfrm>
          <a:prstGeom prst="rect">
            <a:avLst/>
          </a:prstGeom>
        </p:spPr>
      </p:pic>
      <p:pic>
        <p:nvPicPr>
          <p:cNvPr id="7" name="Picture 27" descr="jdm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412776"/>
            <a:ext cx="2022821" cy="1656184"/>
          </a:xfrm>
          <a:prstGeom prst="rect">
            <a:avLst/>
          </a:prstGeom>
        </p:spPr>
      </p:pic>
      <p:pic>
        <p:nvPicPr>
          <p:cNvPr id="8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5" y="5157193"/>
            <a:ext cx="936104" cy="955968"/>
          </a:xfrm>
          <a:prstGeom prst="rect">
            <a:avLst/>
          </a:prstGeom>
          <a:noFill/>
        </p:spPr>
      </p:pic>
      <p:sp>
        <p:nvSpPr>
          <p:cNvPr id="9" name="Rectangular Callout 29"/>
          <p:cNvSpPr/>
          <p:nvPr/>
        </p:nvSpPr>
        <p:spPr>
          <a:xfrm>
            <a:off x="6588224" y="5445224"/>
            <a:ext cx="2088232" cy="288032"/>
          </a:xfrm>
          <a:prstGeom prst="wedgeRectCallout">
            <a:avLst>
              <a:gd name="adj1" fmla="val -75214"/>
              <a:gd name="adj2" fmla="val -6707"/>
            </a:avLst>
          </a:prstGeom>
          <a:solidFill>
            <a:srgbClr val="BBE0E3">
              <a:lumMod val="90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de/testkunde/</a:t>
            </a:r>
            <a:r>
              <a:rPr lang="de-DE" sz="1100" kern="0" smtClean="0">
                <a:solidFill>
                  <a:srgbClr val="000000"/>
                </a:solidFill>
                <a:latin typeface="Arial"/>
              </a:rPr>
              <a:t>office</a:t>
            </a:r>
            <a:r>
              <a:rPr kumimoji="0" lang="de-DE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computer</a:t>
            </a:r>
            <a:endParaRPr kumimoji="0" lang="de-DE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loud 30"/>
          <p:cNvSpPr/>
          <p:nvPr/>
        </p:nvSpPr>
        <p:spPr>
          <a:xfrm>
            <a:off x="899592" y="5517232"/>
            <a:ext cx="1656184" cy="648072"/>
          </a:xfrm>
          <a:prstGeom prst="cloud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Internet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" name="Straight Arrow Connector 31"/>
          <p:cNvCxnSpPr/>
          <p:nvPr/>
        </p:nvCxnSpPr>
        <p:spPr>
          <a:xfrm flipV="1">
            <a:off x="2636301" y="2222866"/>
            <a:ext cx="3591883" cy="319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12" name="Straight Arrow Connector 32"/>
          <p:cNvCxnSpPr>
            <a:stCxn id="5" idx="0"/>
          </p:cNvCxnSpPr>
          <p:nvPr/>
        </p:nvCxnSpPr>
        <p:spPr>
          <a:xfrm flipV="1">
            <a:off x="4150239" y="2222866"/>
            <a:ext cx="2077945" cy="99011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13" name="Straight Arrow Connector 33"/>
          <p:cNvCxnSpPr>
            <a:stCxn id="8" idx="0"/>
            <a:endCxn id="5" idx="2"/>
          </p:cNvCxnSpPr>
          <p:nvPr/>
        </p:nvCxnSpPr>
        <p:spPr>
          <a:xfrm flipH="1" flipV="1">
            <a:off x="4150239" y="4228289"/>
            <a:ext cx="1465878" cy="92890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14" name="Straight Arrow Connector 34"/>
          <p:cNvCxnSpPr>
            <a:stCxn id="8" idx="1"/>
            <a:endCxn id="10" idx="0"/>
          </p:cNvCxnSpPr>
          <p:nvPr/>
        </p:nvCxnSpPr>
        <p:spPr>
          <a:xfrm flipH="1">
            <a:off x="2554396" y="5635177"/>
            <a:ext cx="2593669" cy="206091"/>
          </a:xfrm>
          <a:prstGeom prst="straightConnector1">
            <a:avLst/>
          </a:prstGeom>
          <a:noFill/>
          <a:ln w="38100" cap="flat" cmpd="sng" algn="ctr">
            <a:solidFill>
              <a:srgbClr val="3C6599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15" name="Straight Arrow Connector 35"/>
          <p:cNvCxnSpPr>
            <a:endCxn id="10" idx="3"/>
          </p:cNvCxnSpPr>
          <p:nvPr/>
        </p:nvCxnSpPr>
        <p:spPr>
          <a:xfrm>
            <a:off x="1475656" y="3068960"/>
            <a:ext cx="252028" cy="2485326"/>
          </a:xfrm>
          <a:prstGeom prst="straightConnector1">
            <a:avLst/>
          </a:prstGeom>
          <a:noFill/>
          <a:ln w="38100" cap="flat" cmpd="sng" algn="ctr">
            <a:solidFill>
              <a:srgbClr val="3C6599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16" name="Straight Arrow Connector 36"/>
          <p:cNvCxnSpPr>
            <a:endCxn id="10" idx="0"/>
          </p:cNvCxnSpPr>
          <p:nvPr/>
        </p:nvCxnSpPr>
        <p:spPr>
          <a:xfrm flipH="1">
            <a:off x="2554396" y="2996952"/>
            <a:ext cx="5041940" cy="2844316"/>
          </a:xfrm>
          <a:prstGeom prst="straightConnector1">
            <a:avLst/>
          </a:prstGeom>
          <a:noFill/>
          <a:ln w="38100" cap="flat" cmpd="sng" algn="ctr">
            <a:solidFill>
              <a:srgbClr val="3C6599"/>
            </a:solidFill>
            <a:prstDash val="solid"/>
            <a:headEnd type="arrow"/>
            <a:tailEnd type="arrow"/>
          </a:ln>
          <a:effectLst/>
        </p:spPr>
      </p:cxnSp>
      <p:sp>
        <p:nvSpPr>
          <p:cNvPr id="17" name="Rectangular Callout 37"/>
          <p:cNvSpPr/>
          <p:nvPr/>
        </p:nvSpPr>
        <p:spPr>
          <a:xfrm>
            <a:off x="1763688" y="4869160"/>
            <a:ext cx="1512168" cy="288032"/>
          </a:xfrm>
          <a:prstGeom prst="wedgeRectCallout">
            <a:avLst>
              <a:gd name="adj1" fmla="val -35978"/>
              <a:gd name="adj2" fmla="val 221762"/>
            </a:avLst>
          </a:prstGeom>
          <a:solidFill>
            <a:srgbClr val="BBE0E3">
              <a:lumMod val="90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de/igreen/rootserver</a:t>
            </a:r>
            <a:endParaRPr kumimoji="0" lang="de-DE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ular Callout 38"/>
          <p:cNvSpPr/>
          <p:nvPr/>
        </p:nvSpPr>
        <p:spPr>
          <a:xfrm>
            <a:off x="1907704" y="4437112"/>
            <a:ext cx="1728192" cy="288032"/>
          </a:xfrm>
          <a:prstGeom prst="wedgeRectCallout">
            <a:avLst>
              <a:gd name="adj1" fmla="val 34089"/>
              <a:gd name="adj2" fmla="val -148703"/>
            </a:avLst>
          </a:prstGeom>
          <a:solidFill>
            <a:srgbClr val="BBE0E3">
              <a:lumMod val="90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de/testkunde/tractor</a:t>
            </a:r>
            <a:endParaRPr kumimoji="0" lang="de-DE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ular Callout 39"/>
          <p:cNvSpPr/>
          <p:nvPr/>
        </p:nvSpPr>
        <p:spPr>
          <a:xfrm>
            <a:off x="2699792" y="1412776"/>
            <a:ext cx="1296144" cy="288032"/>
          </a:xfrm>
          <a:prstGeom prst="wedgeRectCallout">
            <a:avLst>
              <a:gd name="adj1" fmla="val -62011"/>
              <a:gd name="adj2" fmla="val 149362"/>
            </a:avLst>
          </a:prstGeom>
          <a:solidFill>
            <a:srgbClr val="BBE0E3">
              <a:lumMod val="90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de/deere/jdmd</a:t>
            </a:r>
            <a:endParaRPr kumimoji="0" lang="de-DE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ular Callout 40"/>
          <p:cNvSpPr/>
          <p:nvPr/>
        </p:nvSpPr>
        <p:spPr>
          <a:xfrm>
            <a:off x="5004048" y="1340768"/>
            <a:ext cx="1152128" cy="288032"/>
          </a:xfrm>
          <a:prstGeom prst="wedgeRectCallout">
            <a:avLst>
              <a:gd name="adj1" fmla="val 60983"/>
              <a:gd name="adj2" fmla="val 140191"/>
            </a:avLst>
          </a:prstGeom>
          <a:solidFill>
            <a:srgbClr val="BBE0E3">
              <a:lumMod val="90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de/claas/clmd</a:t>
            </a:r>
            <a:endParaRPr kumimoji="0" lang="de-DE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1" name="Straight Arrow Connector 41"/>
          <p:cNvCxnSpPr/>
          <p:nvPr/>
        </p:nvCxnSpPr>
        <p:spPr>
          <a:xfrm>
            <a:off x="6588224" y="4437112"/>
            <a:ext cx="1215619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arrow"/>
            <a:tailEnd type="arrow"/>
          </a:ln>
          <a:effectLst/>
        </p:spPr>
      </p:cxnSp>
      <p:sp>
        <p:nvSpPr>
          <p:cNvPr id="22" name="TextBox 42"/>
          <p:cNvSpPr txBox="1"/>
          <p:nvPr/>
        </p:nvSpPr>
        <p:spPr>
          <a:xfrm>
            <a:off x="6876256" y="4077072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WiFi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3" name="Straight Arrow Connector 43"/>
          <p:cNvCxnSpPr/>
          <p:nvPr/>
        </p:nvCxnSpPr>
        <p:spPr>
          <a:xfrm>
            <a:off x="6588224" y="4869160"/>
            <a:ext cx="1215619" cy="0"/>
          </a:xfrm>
          <a:prstGeom prst="straightConnector1">
            <a:avLst/>
          </a:prstGeom>
          <a:noFill/>
          <a:ln w="38100" cap="flat" cmpd="sng" algn="ctr">
            <a:solidFill>
              <a:srgbClr val="3C6599"/>
            </a:solidFill>
            <a:prstDash val="solid"/>
            <a:headEnd type="arrow"/>
            <a:tailEnd type="arrow"/>
          </a:ln>
          <a:effectLst/>
        </p:spPr>
      </p:cxnSp>
      <p:sp>
        <p:nvSpPr>
          <p:cNvPr id="24" name="TextBox 44"/>
          <p:cNvSpPr txBox="1"/>
          <p:nvPr/>
        </p:nvSpPr>
        <p:spPr>
          <a:xfrm>
            <a:off x="6804248" y="4509120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GPRS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-Green_29_7">
  <a:themeElements>
    <a:clrScheme name="i-Green_29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-Green_29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 sz="1800" b="1" smtClean="0">
            <a:solidFill>
              <a:srgbClr val="417630"/>
            </a:solidFill>
            <a:latin typeface="Verdana" pitchFamily="34" charset="0"/>
            <a:ea typeface="Verdana" pitchFamily="34" charset="0"/>
            <a:cs typeface="Verdana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i-Green_29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-Green_29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-Green_29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-Green_29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-Green_29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-Green_29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499</Words>
  <Application>Microsoft Office PowerPoint</Application>
  <PresentationFormat>On-screen Show (4:3)</PresentationFormat>
  <Paragraphs>89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i-Green_29_7</vt:lpstr>
      <vt:lpstr>iGreen Machine Connector</vt:lpstr>
      <vt:lpstr>iGreen Datenmanagement Infrastruktur</vt:lpstr>
      <vt:lpstr>iGreen Machine Connector - Anforderungen</vt:lpstr>
      <vt:lpstr>iGreen Machine Connector - Datenformate</vt:lpstr>
      <vt:lpstr>iGreen Machine Connector – Anforderungen an den drahtloser Datentransfer</vt:lpstr>
      <vt:lpstr>iGreen Machine Connector - Konzept</vt:lpstr>
      <vt:lpstr>Technische Umsetzung</vt:lpstr>
      <vt:lpstr>Beispiel der technischen Umsetzung</vt:lpstr>
      <vt:lpstr>iGreen Machine Connector – Feldtest</vt:lpstr>
      <vt:lpstr>Machine Connector – Feldtest Ergebnisse</vt:lpstr>
      <vt:lpstr>Zusammenfassung / Ausblick</vt:lpstr>
    </vt:vector>
  </TitlesOfParts>
  <Company>Dienstleistungszentrum Ländlicher Raum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Titelfolie</dc:title>
  <dc:creator>treitz</dc:creator>
  <cp:lastModifiedBy>Axel Meyer</cp:lastModifiedBy>
  <cp:revision>123</cp:revision>
  <dcterms:created xsi:type="dcterms:W3CDTF">2010-11-04T15:31:02Z</dcterms:created>
  <dcterms:modified xsi:type="dcterms:W3CDTF">2012-03-08T13:43:35Z</dcterms:modified>
</cp:coreProperties>
</file>