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vml" ContentType="application/vnd.openxmlformats-officedocument.vmlDrawing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sldIdLst>
    <p:sldId id="278" r:id="rId2"/>
    <p:sldId id="279" r:id="rId3"/>
    <p:sldId id="280" r:id="rId4"/>
    <p:sldId id="281" r:id="rId5"/>
    <p:sldId id="283" r:id="rId6"/>
    <p:sldId id="268" r:id="rId7"/>
    <p:sldId id="285" r:id="rId8"/>
    <p:sldId id="284" r:id="rId9"/>
    <p:sldId id="291" r:id="rId10"/>
    <p:sldId id="287" r:id="rId11"/>
    <p:sldId id="288" r:id="rId12"/>
    <p:sldId id="282" r:id="rId13"/>
  </p:sldIdLst>
  <p:sldSz cx="9144000" cy="6858000" type="screen4x3"/>
  <p:notesSz cx="6797675" cy="9928225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3C618"/>
    <a:srgbClr val="FF0000"/>
    <a:srgbClr val="99CCFF"/>
    <a:srgbClr val="CCECFF"/>
    <a:srgbClr val="3C6599"/>
    <a:srgbClr val="589A38"/>
    <a:srgbClr val="769051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643" autoAdjust="0"/>
    <p:restoredTop sz="79700" autoAdjust="0"/>
  </p:normalViewPr>
  <p:slideViewPr>
    <p:cSldViewPr>
      <p:cViewPr>
        <p:scale>
          <a:sx n="80" d="100"/>
          <a:sy n="80" d="100"/>
        </p:scale>
        <p:origin x="-1404" y="642"/>
      </p:cViewPr>
      <p:guideLst>
        <p:guide orient="horz" pos="2160"/>
        <p:guide pos="61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95465AD-9C91-45AC-A40E-6FA15B6419E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5465AD-9C91-45AC-A40E-6FA15B6419ED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Hersteller</a:t>
            </a:r>
            <a:r>
              <a:rPr lang="de-DE" baseline="0" dirty="0" smtClean="0"/>
              <a:t> werden sich über die angebotenen Applikationen unterscheiden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5465AD-9C91-45AC-A40E-6FA15B6419ED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5465AD-9C91-45AC-A40E-6FA15B6419ED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5465AD-9C91-45AC-A40E-6FA15B6419ED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251520" y="6237312"/>
            <a:ext cx="432048" cy="4762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034BF3-35D9-49C8-9304-B76245F65C3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8B9A01-FBEC-47D9-928F-EC9203082B2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>
          <a:xfrm>
            <a:off x="691515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881CC54-6EFC-47A6-93E7-56D10081400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vmlDrawing" Target="../drawings/vmlDrawing1.vml"/><Relationship Id="rId4" Type="http://schemas.openxmlformats.org/officeDocument/2006/relationships/theme" Target="../theme/theme1.xml"/><Relationship Id="rId9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90550" y="557213"/>
            <a:ext cx="7942263" cy="85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1484313"/>
            <a:ext cx="7942262" cy="327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Erstens</a:t>
            </a:r>
          </a:p>
          <a:p>
            <a:pPr lvl="1"/>
            <a:r>
              <a:rPr lang="de-DE" smtClean="0"/>
              <a:t>Zweitens</a:t>
            </a:r>
          </a:p>
          <a:p>
            <a:pPr lvl="2"/>
            <a:r>
              <a:rPr lang="de-DE" smtClean="0"/>
              <a:t>Drittens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9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51520" y="6237312"/>
            <a:ext cx="432048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24FE0678-64CB-4339-A183-1E3B69FDF3C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pic>
        <p:nvPicPr>
          <p:cNvPr id="2" name="Picture 17" descr="halm_balken_27"/>
          <p:cNvPicPr>
            <a:picLocks noChangeAspect="1" noChangeArrowheads="1"/>
          </p:cNvPicPr>
          <p:nvPr/>
        </p:nvPicPr>
        <p:blipFill>
          <a:blip r:embed="rId6" cstate="print"/>
          <a:srcRect l="1949" t="-6140"/>
          <a:stretch>
            <a:fillRect/>
          </a:stretch>
        </p:blipFill>
        <p:spPr bwMode="auto">
          <a:xfrm>
            <a:off x="0" y="0"/>
            <a:ext cx="9109075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2" name="Rectangle 18"/>
          <p:cNvSpPr>
            <a:spLocks noChangeArrowheads="1"/>
          </p:cNvSpPr>
          <p:nvPr/>
        </p:nvSpPr>
        <p:spPr bwMode="auto">
          <a:xfrm>
            <a:off x="611188" y="1698625"/>
            <a:ext cx="7942262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7"/>
              </a:buBlip>
              <a:defRPr/>
            </a:pPr>
            <a:endParaRPr lang="de-DE" sz="1600"/>
          </a:p>
        </p:txBody>
      </p:sp>
      <p:graphicFrame>
        <p:nvGraphicFramePr>
          <p:cNvPr id="16385" name="Object 13"/>
          <p:cNvGraphicFramePr>
            <a:graphicFrameLocks noChangeAspect="1"/>
          </p:cNvGraphicFramePr>
          <p:nvPr/>
        </p:nvGraphicFramePr>
        <p:xfrm>
          <a:off x="7380288" y="6434138"/>
          <a:ext cx="1763712" cy="288925"/>
        </p:xfrm>
        <a:graphic>
          <a:graphicData uri="http://schemas.openxmlformats.org/presentationml/2006/ole">
            <p:oleObj spid="_x0000_s16385" r:id="rId8" imgW="2880366" imgH="470877" progId="">
              <p:embed/>
            </p:oleObj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7"/>
        </a:buBlip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7"/>
        </a:buBlip>
        <a:defRPr sz="1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Blip>
          <a:blip r:embed="rId7"/>
        </a:buBlip>
        <a:defRPr sz="1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Blip>
          <a:blip r:embed="rId7"/>
        </a:buBlip>
        <a:defRPr sz="1400">
          <a:solidFill>
            <a:schemeClr val="bg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Blip>
          <a:blip r:embed="rId9"/>
        </a:buBlip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Blip>
          <a:blip r:embed="rId9"/>
        </a:buBlip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Blip>
          <a:blip r:embed="rId9"/>
        </a:buBlip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Blip>
          <a:blip r:embed="rId9"/>
        </a:buBlip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Blip>
          <a:blip r:embed="rId9"/>
        </a:buBlip>
        <a:defRPr sz="14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0.tiff"/><Relationship Id="rId7" Type="http://schemas.openxmlformats.org/officeDocument/2006/relationships/image" Target="../media/image2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tiff"/><Relationship Id="rId5" Type="http://schemas.openxmlformats.org/officeDocument/2006/relationships/image" Target="../media/image16.png"/><Relationship Id="rId4" Type="http://schemas.openxmlformats.org/officeDocument/2006/relationships/image" Target="../media/image12.jpeg"/><Relationship Id="rId9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tif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tiff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0.tiff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1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de-DE" dirty="0" smtClean="0"/>
              <a:t>Standardisierung einer herstellerübergreifenden Funkkommunikation</a:t>
            </a:r>
            <a:br>
              <a:rPr lang="de-DE" dirty="0" smtClean="0"/>
            </a:b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39552" y="4941168"/>
            <a:ext cx="6400800" cy="622920"/>
          </a:xfrm>
        </p:spPr>
        <p:txBody>
          <a:bodyPr/>
          <a:lstStyle/>
          <a:p>
            <a:pPr algn="l"/>
            <a:r>
              <a:rPr lang="de-DE" sz="1600" dirty="0" smtClean="0"/>
              <a:t>Christian Rusch</a:t>
            </a:r>
          </a:p>
          <a:p>
            <a:pPr algn="l"/>
            <a:r>
              <a:rPr lang="de-DE" sz="1600" dirty="0" smtClean="0"/>
              <a:t>Dr. Hans-Peter </a:t>
            </a:r>
            <a:r>
              <a:rPr lang="de-DE" sz="1600" dirty="0" err="1" smtClean="0"/>
              <a:t>Grothaus</a:t>
            </a:r>
            <a:endParaRPr lang="de-DE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90550" y="557213"/>
            <a:ext cx="8229922" cy="855662"/>
          </a:xfrm>
        </p:spPr>
        <p:txBody>
          <a:bodyPr/>
          <a:lstStyle/>
          <a:p>
            <a:r>
              <a:rPr lang="de-DE" dirty="0" smtClean="0"/>
              <a:t>Data Logger (ISOBUS 11783-10) mit Store-</a:t>
            </a:r>
            <a:r>
              <a:rPr lang="de-DE" dirty="0" err="1" smtClean="0"/>
              <a:t>Carry</a:t>
            </a:r>
            <a:r>
              <a:rPr lang="de-DE" dirty="0" smtClean="0"/>
              <a:t>-Forward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B8B9A01-FBEC-47D9-928F-EC9203082B22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  <p:pic>
        <p:nvPicPr>
          <p:cNvPr id="5" name="Grafik 4" descr="118182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628800"/>
            <a:ext cx="2088232" cy="1546304"/>
          </a:xfrm>
          <a:prstGeom prst="rect">
            <a:avLst/>
          </a:prstGeom>
        </p:spPr>
      </p:pic>
      <p:pic>
        <p:nvPicPr>
          <p:cNvPr id="8" name="Picture 2" descr="F:\3D_Modelle_Landmaschinen\TU-Dresden_Modelle\Getreidesilo_Traktorzug_LaSeKo_001.tif"/>
          <p:cNvPicPr>
            <a:picLocks noChangeAspect="1" noChangeArrowheads="1"/>
          </p:cNvPicPr>
          <p:nvPr/>
        </p:nvPicPr>
        <p:blipFill>
          <a:blip r:embed="rId3" cstate="print"/>
          <a:srcRect l="18142" t="32278" r="9071" b="32496"/>
          <a:stretch>
            <a:fillRect/>
          </a:stretch>
        </p:blipFill>
        <p:spPr bwMode="auto">
          <a:xfrm>
            <a:off x="3347864" y="1628800"/>
            <a:ext cx="2664296" cy="893783"/>
          </a:xfrm>
          <a:prstGeom prst="rect">
            <a:avLst/>
          </a:prstGeom>
          <a:noFill/>
        </p:spPr>
      </p:pic>
      <p:pic>
        <p:nvPicPr>
          <p:cNvPr id="9" name="Grafik 8" descr="Hofserv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19672" y="5157192"/>
            <a:ext cx="1080494" cy="720080"/>
          </a:xfrm>
          <a:prstGeom prst="rect">
            <a:avLst/>
          </a:prstGeom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77600" y="5157192"/>
            <a:ext cx="529026" cy="79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Gerade Verbindung mit Pfeil 13"/>
          <p:cNvCxnSpPr/>
          <p:nvPr/>
        </p:nvCxnSpPr>
        <p:spPr>
          <a:xfrm>
            <a:off x="2627784" y="2132856"/>
            <a:ext cx="720080" cy="0"/>
          </a:xfrm>
          <a:prstGeom prst="straightConnector1">
            <a:avLst/>
          </a:prstGeom>
          <a:ln w="22225">
            <a:solidFill>
              <a:srgbClr val="B3C618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/>
          <p:cNvCxnSpPr>
            <a:stCxn id="23" idx="0"/>
            <a:endCxn id="17" idx="2"/>
          </p:cNvCxnSpPr>
          <p:nvPr/>
        </p:nvCxnSpPr>
        <p:spPr>
          <a:xfrm flipV="1">
            <a:off x="4603511" y="2800673"/>
            <a:ext cx="4493" cy="628327"/>
          </a:xfrm>
          <a:prstGeom prst="straightConnector1">
            <a:avLst/>
          </a:prstGeom>
          <a:ln w="22225">
            <a:solidFill>
              <a:srgbClr val="B3C618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feld 15"/>
          <p:cNvSpPr txBox="1"/>
          <p:nvPr/>
        </p:nvSpPr>
        <p:spPr>
          <a:xfrm>
            <a:off x="3563888" y="6093296"/>
            <a:ext cx="2088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 err="1" smtClean="0"/>
              <a:t>iGreen</a:t>
            </a:r>
            <a:r>
              <a:rPr lang="de-DE" sz="1400" dirty="0" smtClean="0"/>
              <a:t> OnlineBox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3059832" y="2492896"/>
            <a:ext cx="30963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/>
              <a:t>Transportfahrzeug mit MC</a:t>
            </a:r>
          </a:p>
        </p:txBody>
      </p:sp>
      <p:pic>
        <p:nvPicPr>
          <p:cNvPr id="23" name="Grafik 22" descr="Getreidesilo_LaSeKo_001.tif"/>
          <p:cNvPicPr>
            <a:picLocks noChangeAspect="1"/>
          </p:cNvPicPr>
          <p:nvPr/>
        </p:nvPicPr>
        <p:blipFill>
          <a:blip r:embed="rId6" cstate="print"/>
          <a:srcRect t="14431" b="33954"/>
          <a:stretch>
            <a:fillRect/>
          </a:stretch>
        </p:blipFill>
        <p:spPr>
          <a:xfrm>
            <a:off x="3294000" y="3429000"/>
            <a:ext cx="2619021" cy="1018469"/>
          </a:xfrm>
          <a:prstGeom prst="rect">
            <a:avLst/>
          </a:prstGeom>
        </p:spPr>
      </p:pic>
      <p:sp>
        <p:nvSpPr>
          <p:cNvPr id="24" name="Textfeld 23"/>
          <p:cNvSpPr txBox="1"/>
          <p:nvPr/>
        </p:nvSpPr>
        <p:spPr>
          <a:xfrm>
            <a:off x="3563888" y="4365104"/>
            <a:ext cx="2160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/>
              <a:t>Waage mit Getreidesilo</a:t>
            </a:r>
            <a:endParaRPr lang="de-DE" sz="1400" dirty="0"/>
          </a:p>
        </p:txBody>
      </p:sp>
      <p:sp>
        <p:nvSpPr>
          <p:cNvPr id="26" name="Textfeld 25"/>
          <p:cNvSpPr txBox="1"/>
          <p:nvPr/>
        </p:nvSpPr>
        <p:spPr>
          <a:xfrm>
            <a:off x="323528" y="2852936"/>
            <a:ext cx="30963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/>
              <a:t>Erntemaschine mit MC</a:t>
            </a:r>
          </a:p>
        </p:txBody>
      </p:sp>
      <p:sp>
        <p:nvSpPr>
          <p:cNvPr id="30" name="Textfeld 29"/>
          <p:cNvSpPr txBox="1"/>
          <p:nvPr/>
        </p:nvSpPr>
        <p:spPr>
          <a:xfrm>
            <a:off x="1115616" y="6093296"/>
            <a:ext cx="2088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/>
              <a:t>Hofserver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07704" y="1340768"/>
            <a:ext cx="284477" cy="393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35896" y="1412776"/>
            <a:ext cx="284477" cy="393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67944" y="1412776"/>
            <a:ext cx="284477" cy="393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88024" y="3035796"/>
            <a:ext cx="284477" cy="393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20072" y="3035796"/>
            <a:ext cx="284477" cy="393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59832" y="5373216"/>
            <a:ext cx="284477" cy="393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91880" y="5373216"/>
            <a:ext cx="284477" cy="393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64088" y="5412060"/>
            <a:ext cx="284477" cy="393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96136" y="5412060"/>
            <a:ext cx="284477" cy="393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3" name="Gruppieren 52"/>
          <p:cNvGrpSpPr/>
          <p:nvPr/>
        </p:nvGrpSpPr>
        <p:grpSpPr>
          <a:xfrm>
            <a:off x="6516216" y="5229200"/>
            <a:ext cx="1431335" cy="641230"/>
            <a:chOff x="6516216" y="5229200"/>
            <a:chExt cx="1431335" cy="641230"/>
          </a:xfrm>
        </p:grpSpPr>
        <p:pic>
          <p:nvPicPr>
            <p:cNvPr id="40" name="Picture 3"/>
            <p:cNvPicPr>
              <a:picLocks noChangeAspect="1" noChangeArrowheads="1"/>
            </p:cNvPicPr>
            <p:nvPr/>
          </p:nvPicPr>
          <p:blipFill>
            <a:blip r:embed="rId8" cstate="print"/>
            <a:srcRect l="26877" r="26877" b="15186"/>
            <a:stretch>
              <a:fillRect/>
            </a:stretch>
          </p:blipFill>
          <p:spPr bwMode="auto">
            <a:xfrm>
              <a:off x="7596336" y="5229200"/>
              <a:ext cx="351215" cy="641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" name="Picture 4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6516216" y="5229200"/>
              <a:ext cx="853339" cy="639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2" name="Textfeld 41"/>
          <p:cNvSpPr txBox="1"/>
          <p:nvPr/>
        </p:nvSpPr>
        <p:spPr>
          <a:xfrm>
            <a:off x="6444208" y="6073551"/>
            <a:ext cx="18641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Mobile Endgeräte</a:t>
            </a:r>
            <a:endParaRPr lang="de-DE" sz="1400" dirty="0"/>
          </a:p>
        </p:txBody>
      </p:sp>
      <p:cxnSp>
        <p:nvCxnSpPr>
          <p:cNvPr id="45" name="Gewinkelte Verbindung 44"/>
          <p:cNvCxnSpPr>
            <a:stCxn id="24" idx="2"/>
            <a:endCxn id="9" idx="0"/>
          </p:cNvCxnSpPr>
          <p:nvPr/>
        </p:nvCxnSpPr>
        <p:spPr>
          <a:xfrm rot="5400000">
            <a:off x="3159809" y="3672992"/>
            <a:ext cx="484311" cy="2484089"/>
          </a:xfrm>
          <a:prstGeom prst="bentConnector3">
            <a:avLst>
              <a:gd name="adj1" fmla="val 44186"/>
            </a:avLst>
          </a:prstGeom>
          <a:ln w="22225">
            <a:solidFill>
              <a:srgbClr val="B3C618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Gewinkelte Verbindung 53"/>
          <p:cNvCxnSpPr>
            <a:stCxn id="24" idx="2"/>
            <a:endCxn id="10" idx="0"/>
          </p:cNvCxnSpPr>
          <p:nvPr/>
        </p:nvCxnSpPr>
        <p:spPr>
          <a:xfrm rot="5400000">
            <a:off x="4400906" y="4914089"/>
            <a:ext cx="484311" cy="1895"/>
          </a:xfrm>
          <a:prstGeom prst="bentConnector3">
            <a:avLst>
              <a:gd name="adj1" fmla="val 50000"/>
            </a:avLst>
          </a:prstGeom>
          <a:ln w="22225">
            <a:solidFill>
              <a:srgbClr val="B3C618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Gewinkelte Verbindung 56"/>
          <p:cNvCxnSpPr>
            <a:stCxn id="24" idx="2"/>
            <a:endCxn id="40" idx="0"/>
          </p:cNvCxnSpPr>
          <p:nvPr/>
        </p:nvCxnSpPr>
        <p:spPr>
          <a:xfrm rot="16200000" flipH="1">
            <a:off x="5929817" y="3387072"/>
            <a:ext cx="556319" cy="3127936"/>
          </a:xfrm>
          <a:prstGeom prst="bentConnector3">
            <a:avLst>
              <a:gd name="adj1" fmla="val 38330"/>
            </a:avLst>
          </a:prstGeom>
          <a:ln w="22225">
            <a:solidFill>
              <a:srgbClr val="B3C618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Zusammenfassung und Ausblick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B8B9A01-FBEC-47D9-928F-EC9203082B22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>
          <a:xfrm>
            <a:off x="611188" y="1484312"/>
            <a:ext cx="7942262" cy="4104927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de-DE" dirty="0" smtClean="0"/>
              <a:t>Grundlagen für eine herstellerübergreifende Funkkommunikation wurden geschaffen</a:t>
            </a:r>
          </a:p>
          <a:p>
            <a:pPr>
              <a:lnSpc>
                <a:spcPct val="130000"/>
              </a:lnSpc>
            </a:pPr>
            <a:r>
              <a:rPr lang="de-DE" dirty="0" smtClean="0"/>
              <a:t>Hoher Ausstattungsgrad der Maschinen mit einer Kommunikations-</a:t>
            </a:r>
            <a:r>
              <a:rPr lang="de-DE" dirty="0" err="1" smtClean="0"/>
              <a:t>infrastruktur</a:t>
            </a:r>
            <a:r>
              <a:rPr lang="de-DE" dirty="0" smtClean="0"/>
              <a:t> ist notwendig</a:t>
            </a:r>
          </a:p>
          <a:p>
            <a:pPr>
              <a:lnSpc>
                <a:spcPct val="130000"/>
              </a:lnSpc>
            </a:pPr>
            <a:r>
              <a:rPr lang="de-DE" dirty="0" smtClean="0"/>
              <a:t>Eine Vielzahl an weiteren Applikationen werden durch Funkkommunikation möglich</a:t>
            </a:r>
          </a:p>
          <a:p>
            <a:pPr>
              <a:lnSpc>
                <a:spcPct val="130000"/>
              </a:lnSpc>
            </a:pPr>
            <a:r>
              <a:rPr lang="de-DE" dirty="0" smtClean="0"/>
              <a:t>Weiterentwicklung des </a:t>
            </a:r>
            <a:r>
              <a:rPr lang="de-DE" dirty="0" err="1" smtClean="0"/>
              <a:t>Machine</a:t>
            </a:r>
            <a:r>
              <a:rPr lang="de-DE" dirty="0" smtClean="0"/>
              <a:t> Connector und weitere Feldtests im Sommer 2012</a:t>
            </a:r>
          </a:p>
          <a:p>
            <a:pPr>
              <a:lnSpc>
                <a:spcPct val="130000"/>
              </a:lnSpc>
            </a:pPr>
            <a:r>
              <a:rPr lang="de-DE" dirty="0" smtClean="0"/>
              <a:t>Übertragung der Forschungsergebnisse in die ISO Arbeitsgruppe 5 „Wireless Communication in </a:t>
            </a:r>
            <a:r>
              <a:rPr lang="de-DE" dirty="0" err="1" smtClean="0"/>
              <a:t>Agriculture</a:t>
            </a:r>
            <a:r>
              <a:rPr lang="de-DE" dirty="0" smtClean="0"/>
              <a:t>“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gray">
          <a:xfrm>
            <a:off x="714348" y="2285992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4000" kern="0" dirty="0" smtClean="0">
                <a:latin typeface="+mn-lt"/>
                <a:ea typeface="+mj-ea"/>
                <a:cs typeface="+mj-cs"/>
              </a:rPr>
              <a:t>Danke für Ihre Aufmerksamkeit!</a:t>
            </a:r>
            <a:endParaRPr kumimoji="0" lang="de-DE" sz="4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2699792" y="5652537"/>
            <a:ext cx="3744416" cy="58477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342900" indent="-342900" eaLnBrk="0" hangingPunct="0">
              <a:defRPr/>
            </a:pPr>
            <a:r>
              <a:rPr lang="en-GB" sz="1600" kern="0" dirty="0" err="1" smtClean="0">
                <a:latin typeface="+mn-lt"/>
              </a:rPr>
              <a:t>Kontakt</a:t>
            </a:r>
            <a:r>
              <a:rPr lang="en-GB" sz="1600" kern="0" dirty="0" smtClean="0">
                <a:latin typeface="+mn-lt"/>
              </a:rPr>
              <a:t>: 	</a:t>
            </a:r>
            <a:r>
              <a:rPr lang="en-GB" sz="1600" kern="0" dirty="0" err="1" smtClean="0">
                <a:latin typeface="+mn-lt"/>
              </a:rPr>
              <a:t>christian.rusch@claas.com</a:t>
            </a:r>
            <a:endParaRPr lang="en-GB" sz="1600" kern="0" dirty="0" smtClean="0">
              <a:latin typeface="+mn-lt"/>
            </a:endParaRPr>
          </a:p>
          <a:p>
            <a:pPr marL="342900" indent="-342900" algn="l" eaLnBrk="0" hangingPunct="0">
              <a:defRPr/>
            </a:pPr>
            <a:endParaRPr lang="en-GB" sz="1600" kern="0" dirty="0" smtClean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Inhalt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30000"/>
              </a:lnSpc>
            </a:pPr>
            <a:r>
              <a:rPr lang="de-DE" dirty="0" smtClean="0"/>
              <a:t>Einleitung</a:t>
            </a:r>
          </a:p>
          <a:p>
            <a:pPr>
              <a:lnSpc>
                <a:spcPct val="130000"/>
              </a:lnSpc>
            </a:pPr>
            <a:r>
              <a:rPr lang="de-DE" dirty="0" smtClean="0"/>
              <a:t>Ziel der ISO Arbeitsgruppe 5 „Wireless Communication in </a:t>
            </a:r>
            <a:r>
              <a:rPr lang="de-DE" dirty="0" err="1" smtClean="0"/>
              <a:t>Agriculture</a:t>
            </a:r>
            <a:r>
              <a:rPr lang="de-DE" dirty="0" smtClean="0"/>
              <a:t>“</a:t>
            </a:r>
          </a:p>
          <a:p>
            <a:pPr>
              <a:lnSpc>
                <a:spcPct val="130000"/>
              </a:lnSpc>
            </a:pPr>
            <a:r>
              <a:rPr lang="de-DE" dirty="0" smtClean="0"/>
              <a:t>OSI </a:t>
            </a:r>
            <a:r>
              <a:rPr lang="de-DE" dirty="0" smtClean="0"/>
              <a:t>Schichtenmodell und die verwendeten Standards</a:t>
            </a:r>
            <a:endParaRPr lang="de-DE" dirty="0" smtClean="0"/>
          </a:p>
          <a:p>
            <a:pPr>
              <a:lnSpc>
                <a:spcPct val="130000"/>
              </a:lnSpc>
            </a:pPr>
            <a:r>
              <a:rPr lang="de-DE" dirty="0" smtClean="0"/>
              <a:t>CLAAS </a:t>
            </a:r>
            <a:r>
              <a:rPr lang="de-DE" dirty="0" err="1" smtClean="0"/>
              <a:t>Machine</a:t>
            </a:r>
            <a:r>
              <a:rPr lang="de-DE" dirty="0" smtClean="0"/>
              <a:t> Connector (MC)</a:t>
            </a:r>
          </a:p>
          <a:p>
            <a:pPr>
              <a:lnSpc>
                <a:spcPct val="130000"/>
              </a:lnSpc>
            </a:pPr>
            <a:r>
              <a:rPr lang="de-DE" dirty="0" smtClean="0"/>
              <a:t>Anwendungen</a:t>
            </a:r>
          </a:p>
          <a:p>
            <a:pPr>
              <a:lnSpc>
                <a:spcPct val="130000"/>
              </a:lnSpc>
            </a:pPr>
            <a:r>
              <a:rPr lang="de-DE" dirty="0" smtClean="0"/>
              <a:t>Zusammenfassung und Ausblick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B8B9A01-FBEC-47D9-928F-EC9203082B22}" type="slidenum">
              <a:rPr lang="de-DE" smtClean="0"/>
              <a:pPr>
                <a:defRPr/>
              </a:pPr>
              <a:t>2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Einleitung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B8B9A01-FBEC-47D9-928F-EC9203082B22}" type="slidenum">
              <a:rPr lang="de-DE" smtClean="0"/>
              <a:pPr>
                <a:defRPr/>
              </a:pPr>
              <a:t>3</a:t>
            </a:fld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5436096" y="2132856"/>
            <a:ext cx="30243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Maschine-zu-Maschine (M2M)</a:t>
            </a:r>
            <a:endParaRPr lang="de-DE" sz="1400" dirty="0"/>
          </a:p>
        </p:txBody>
      </p:sp>
      <p:grpSp>
        <p:nvGrpSpPr>
          <p:cNvPr id="27" name="Gruppieren 26"/>
          <p:cNvGrpSpPr/>
          <p:nvPr/>
        </p:nvGrpSpPr>
        <p:grpSpPr>
          <a:xfrm>
            <a:off x="1187624" y="836712"/>
            <a:ext cx="6848048" cy="4624525"/>
            <a:chOff x="604272" y="1052736"/>
            <a:chExt cx="7280096" cy="4916289"/>
          </a:xfrm>
        </p:grpSpPr>
        <p:pic>
          <p:nvPicPr>
            <p:cNvPr id="28" name="Grafik 27" descr="118182_2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14233" y="1547141"/>
              <a:ext cx="2249655" cy="1665835"/>
            </a:xfrm>
            <a:prstGeom prst="rect">
              <a:avLst/>
            </a:prstGeom>
          </p:spPr>
        </p:pic>
        <p:pic>
          <p:nvPicPr>
            <p:cNvPr id="7" name="Grafik 6" descr="Xerion_tranparent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>
            <a:xfrm>
              <a:off x="5580112" y="1052736"/>
              <a:ext cx="1406197" cy="1106570"/>
            </a:xfrm>
            <a:prstGeom prst="rect">
              <a:avLst/>
            </a:prstGeom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 l="26877" r="26877" b="15186"/>
            <a:stretch>
              <a:fillRect/>
            </a:stretch>
          </p:blipFill>
          <p:spPr bwMode="auto">
            <a:xfrm>
              <a:off x="2074387" y="4365104"/>
              <a:ext cx="351215" cy="641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115616" y="4365104"/>
              <a:ext cx="853339" cy="639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Grafik 10" descr="Getreidesilo_LaSeKo_001.tif"/>
            <p:cNvPicPr>
              <a:picLocks noChangeAspect="1"/>
            </p:cNvPicPr>
            <p:nvPr/>
          </p:nvPicPr>
          <p:blipFill>
            <a:blip r:embed="rId6" cstate="print"/>
            <a:srcRect t="14431" b="33954"/>
            <a:stretch>
              <a:fillRect/>
            </a:stretch>
          </p:blipFill>
          <p:spPr>
            <a:xfrm>
              <a:off x="4565985" y="4655834"/>
              <a:ext cx="2619021" cy="1018469"/>
            </a:xfrm>
            <a:prstGeom prst="rect">
              <a:avLst/>
            </a:prstGeom>
          </p:spPr>
        </p:pic>
        <p:sp>
          <p:nvSpPr>
            <p:cNvPr id="12" name="Textfeld 11"/>
            <p:cNvSpPr txBox="1"/>
            <p:nvPr/>
          </p:nvSpPr>
          <p:spPr>
            <a:xfrm>
              <a:off x="4860032" y="5661248"/>
              <a:ext cx="23830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 smtClean="0"/>
                <a:t>Waage mit Silo</a:t>
              </a:r>
              <a:endParaRPr lang="de-DE" sz="1400" dirty="0"/>
            </a:p>
          </p:txBody>
        </p:sp>
        <p:sp>
          <p:nvSpPr>
            <p:cNvPr id="13" name="Textfeld 12"/>
            <p:cNvSpPr txBox="1"/>
            <p:nvPr/>
          </p:nvSpPr>
          <p:spPr>
            <a:xfrm>
              <a:off x="1051698" y="5132120"/>
              <a:ext cx="1342279" cy="2731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 smtClean="0"/>
                <a:t>Mobile Endgeräte</a:t>
              </a:r>
              <a:endParaRPr lang="de-DE" sz="1400" dirty="0"/>
            </a:p>
          </p:txBody>
        </p:sp>
        <p:cxnSp>
          <p:nvCxnSpPr>
            <p:cNvPr id="14" name="Gerade Verbindung mit Pfeil 13"/>
            <p:cNvCxnSpPr/>
            <p:nvPr/>
          </p:nvCxnSpPr>
          <p:spPr>
            <a:xfrm flipV="1">
              <a:off x="3016928" y="1772816"/>
              <a:ext cx="2491176" cy="846313"/>
            </a:xfrm>
            <a:prstGeom prst="straightConnector1">
              <a:avLst/>
            </a:prstGeom>
            <a:ln w="22225">
              <a:solidFill>
                <a:srgbClr val="B3C618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mit Pfeil 14"/>
            <p:cNvCxnSpPr/>
            <p:nvPr/>
          </p:nvCxnSpPr>
          <p:spPr>
            <a:xfrm>
              <a:off x="2953009" y="2746965"/>
              <a:ext cx="2627103" cy="1906171"/>
            </a:xfrm>
            <a:prstGeom prst="straightConnector1">
              <a:avLst/>
            </a:prstGeom>
            <a:ln w="22225">
              <a:solidFill>
                <a:srgbClr val="B3C618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mit Pfeil 15"/>
            <p:cNvCxnSpPr>
              <a:endCxn id="10" idx="0"/>
            </p:cNvCxnSpPr>
            <p:nvPr/>
          </p:nvCxnSpPr>
          <p:spPr>
            <a:xfrm flipH="1">
              <a:off x="1542286" y="2810883"/>
              <a:ext cx="1346806" cy="1554221"/>
            </a:xfrm>
            <a:prstGeom prst="straightConnector1">
              <a:avLst/>
            </a:prstGeom>
            <a:ln w="22225">
              <a:solidFill>
                <a:srgbClr val="B3C618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feld 16"/>
            <p:cNvSpPr txBox="1"/>
            <p:nvPr/>
          </p:nvSpPr>
          <p:spPr>
            <a:xfrm>
              <a:off x="3563888" y="1628800"/>
              <a:ext cx="1870847" cy="3271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 smtClean="0">
                  <a:solidFill>
                    <a:srgbClr val="FF0000"/>
                  </a:solidFill>
                </a:rPr>
                <a:t>Funkverbindung</a:t>
              </a:r>
            </a:p>
          </p:txBody>
        </p:sp>
        <p:pic>
          <p:nvPicPr>
            <p:cNvPr id="18" name="Picture 2" descr="F:\3D_Modelle_Landmaschinen\TU-Dresden_Modelle\Getreidesilo_Traktorzug_LaSeKo_001.tif"/>
            <p:cNvPicPr>
              <a:picLocks noChangeAspect="1" noChangeArrowheads="1"/>
            </p:cNvPicPr>
            <p:nvPr/>
          </p:nvPicPr>
          <p:blipFill>
            <a:blip r:embed="rId7" cstate="print"/>
            <a:srcRect l="18142" t="32278" r="9071" b="32496"/>
            <a:stretch>
              <a:fillRect/>
            </a:stretch>
          </p:blipFill>
          <p:spPr bwMode="auto">
            <a:xfrm>
              <a:off x="4934470" y="2683047"/>
              <a:ext cx="2949898" cy="989593"/>
            </a:xfrm>
            <a:prstGeom prst="rect">
              <a:avLst/>
            </a:prstGeom>
            <a:noFill/>
          </p:spPr>
        </p:pic>
        <p:cxnSp>
          <p:nvCxnSpPr>
            <p:cNvPr id="19" name="Gerade Verbindung mit Pfeil 18"/>
            <p:cNvCxnSpPr/>
            <p:nvPr/>
          </p:nvCxnSpPr>
          <p:spPr>
            <a:xfrm>
              <a:off x="3016928" y="2683047"/>
              <a:ext cx="2237132" cy="319590"/>
            </a:xfrm>
            <a:prstGeom prst="straightConnector1">
              <a:avLst/>
            </a:prstGeom>
            <a:ln w="22225">
              <a:solidFill>
                <a:srgbClr val="B3C618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291140" y="2938720"/>
              <a:ext cx="457449" cy="3835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04272" y="4492940"/>
              <a:ext cx="457449" cy="3835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363356" y="3386146"/>
              <a:ext cx="457449" cy="3835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Picture 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994871" y="4920180"/>
              <a:ext cx="457449" cy="3835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Picture 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948264" y="1196752"/>
              <a:ext cx="457449" cy="3835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" name="Textfeld 24"/>
            <p:cNvSpPr txBox="1"/>
            <p:nvPr/>
          </p:nvSpPr>
          <p:spPr>
            <a:xfrm>
              <a:off x="5062306" y="3769655"/>
              <a:ext cx="275005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 smtClean="0"/>
                <a:t>Herstellerübergreifende M2M</a:t>
              </a:r>
              <a:endParaRPr lang="de-DE" sz="1400" dirty="0"/>
            </a:p>
          </p:txBody>
        </p:sp>
        <p:pic>
          <p:nvPicPr>
            <p:cNvPr id="30" name="Grafik 29" descr="Hofserver.jp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987824" y="4797152"/>
              <a:ext cx="1080494" cy="720080"/>
            </a:xfrm>
            <a:prstGeom prst="rect">
              <a:avLst/>
            </a:prstGeom>
          </p:spPr>
        </p:pic>
        <p:sp>
          <p:nvSpPr>
            <p:cNvPr id="32" name="Textfeld 31"/>
            <p:cNvSpPr txBox="1"/>
            <p:nvPr/>
          </p:nvSpPr>
          <p:spPr>
            <a:xfrm>
              <a:off x="2987824" y="5517232"/>
              <a:ext cx="10801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 smtClean="0"/>
                <a:t>Hofserver</a:t>
              </a:r>
            </a:p>
          </p:txBody>
        </p:sp>
        <p:cxnSp>
          <p:nvCxnSpPr>
            <p:cNvPr id="33" name="Gerade Verbindung mit Pfeil 32"/>
            <p:cNvCxnSpPr/>
            <p:nvPr/>
          </p:nvCxnSpPr>
          <p:spPr>
            <a:xfrm>
              <a:off x="2915816" y="2780928"/>
              <a:ext cx="576064" cy="1944216"/>
            </a:xfrm>
            <a:prstGeom prst="straightConnector1">
              <a:avLst/>
            </a:prstGeom>
            <a:ln w="22225">
              <a:solidFill>
                <a:srgbClr val="B3C618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Rechteck 28"/>
          <p:cNvSpPr/>
          <p:nvPr/>
        </p:nvSpPr>
        <p:spPr>
          <a:xfrm>
            <a:off x="2051720" y="5661248"/>
            <a:ext cx="54006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de-DE" dirty="0" smtClean="0"/>
              <a:t>Ziel ist eine Vernetzung der Landwirtschaft</a:t>
            </a:r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15816" y="4796444"/>
            <a:ext cx="430301" cy="360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90550" y="773138"/>
            <a:ext cx="8301930" cy="855662"/>
          </a:xfrm>
        </p:spPr>
        <p:txBody>
          <a:bodyPr/>
          <a:lstStyle/>
          <a:p>
            <a:r>
              <a:rPr lang="de-DE" dirty="0" smtClean="0"/>
              <a:t>ISO WG 5 „Wireless Communication in </a:t>
            </a:r>
            <a:r>
              <a:rPr lang="de-DE" dirty="0" err="1" smtClean="0"/>
              <a:t>Agriculture</a:t>
            </a:r>
            <a:r>
              <a:rPr lang="de-DE" dirty="0" smtClean="0"/>
              <a:t> “</a:t>
            </a:r>
            <a:br>
              <a:rPr lang="de-DE" dirty="0" smtClean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9552" y="1700808"/>
            <a:ext cx="7942262" cy="4392488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de-DE" dirty="0" smtClean="0"/>
              <a:t>Arbeitsgruppe 5: </a:t>
            </a:r>
          </a:p>
          <a:p>
            <a:pPr>
              <a:lnSpc>
                <a:spcPct val="130000"/>
              </a:lnSpc>
              <a:buNone/>
            </a:pPr>
            <a:r>
              <a:rPr lang="de-DE" dirty="0" smtClean="0"/>
              <a:t>	Vorsitzender: Daan </a:t>
            </a:r>
            <a:r>
              <a:rPr lang="de-DE" dirty="0" err="1" smtClean="0"/>
              <a:t>Goense</a:t>
            </a:r>
            <a:r>
              <a:rPr lang="de-DE" dirty="0" smtClean="0"/>
              <a:t> (Universität </a:t>
            </a:r>
            <a:r>
              <a:rPr lang="de-DE" dirty="0" err="1" smtClean="0"/>
              <a:t>Wageningen</a:t>
            </a:r>
            <a:r>
              <a:rPr lang="de-DE" dirty="0" smtClean="0"/>
              <a:t>)</a:t>
            </a:r>
          </a:p>
          <a:p>
            <a:pPr>
              <a:lnSpc>
                <a:spcPct val="130000"/>
              </a:lnSpc>
              <a:buNone/>
            </a:pPr>
            <a:r>
              <a:rPr lang="de-DE" dirty="0" smtClean="0"/>
              <a:t>	Mitglieder: AGCO, CLAAS, John Deere, </a:t>
            </a:r>
            <a:r>
              <a:rPr lang="nl-NL" dirty="0" smtClean="0"/>
              <a:t>Kverneland und andere</a:t>
            </a:r>
            <a:endParaRPr lang="de-DE" dirty="0" smtClean="0"/>
          </a:p>
          <a:p>
            <a:pPr>
              <a:lnSpc>
                <a:spcPct val="130000"/>
              </a:lnSpc>
            </a:pPr>
            <a:endParaRPr lang="de-DE" dirty="0" smtClean="0"/>
          </a:p>
          <a:p>
            <a:pPr>
              <a:lnSpc>
                <a:spcPct val="130000"/>
              </a:lnSpc>
            </a:pPr>
            <a:r>
              <a:rPr lang="de-DE" dirty="0" smtClean="0"/>
              <a:t>Herstellerübergreifende Funkkommunikation in der Landwirtschaft</a:t>
            </a:r>
          </a:p>
          <a:p>
            <a:pPr lvl="1">
              <a:lnSpc>
                <a:spcPct val="130000"/>
              </a:lnSpc>
            </a:pPr>
            <a:r>
              <a:rPr lang="de-DE" sz="1800" dirty="0" smtClean="0"/>
              <a:t>Flottenmanagement</a:t>
            </a:r>
          </a:p>
          <a:p>
            <a:pPr lvl="1">
              <a:lnSpc>
                <a:spcPct val="130000"/>
              </a:lnSpc>
            </a:pPr>
            <a:r>
              <a:rPr lang="de-DE" sz="1800" dirty="0" smtClean="0"/>
              <a:t>Nahbereichsfunk für die Erkennung der Umgebung (Anbaugeräten)</a:t>
            </a:r>
          </a:p>
          <a:p>
            <a:pPr lvl="1">
              <a:lnSpc>
                <a:spcPct val="130000"/>
              </a:lnSpc>
            </a:pPr>
            <a:r>
              <a:rPr lang="de-DE" sz="1800" dirty="0" smtClean="0"/>
              <a:t>Online Task Management</a:t>
            </a:r>
          </a:p>
          <a:p>
            <a:pPr lvl="1">
              <a:lnSpc>
                <a:spcPct val="130000"/>
              </a:lnSpc>
            </a:pPr>
            <a:r>
              <a:rPr lang="de-DE" sz="1800" dirty="0" smtClean="0"/>
              <a:t>Data Logger aus dem ISO 11783-10</a:t>
            </a:r>
          </a:p>
          <a:p>
            <a:pPr lvl="1">
              <a:lnSpc>
                <a:spcPct val="130000"/>
              </a:lnSpc>
            </a:pPr>
            <a:r>
              <a:rPr lang="de-DE" sz="1800" dirty="0" smtClean="0"/>
              <a:t>Maschine-zu-Maschine Kommunikation </a:t>
            </a:r>
          </a:p>
          <a:p>
            <a:pPr lvl="1">
              <a:lnSpc>
                <a:spcPct val="130000"/>
              </a:lnSpc>
            </a:pPr>
            <a:endParaRPr lang="de-DE" sz="1800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B8B9A01-FBEC-47D9-928F-EC9203082B22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OSI-Schichtenmodel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B8B9A01-FBEC-47D9-928F-EC9203082B22}" type="slidenum">
              <a:rPr lang="de-DE" smtClean="0"/>
              <a:pPr>
                <a:defRPr/>
              </a:pPr>
              <a:t>5</a:t>
            </a:fld>
            <a:endParaRPr lang="de-DE" dirty="0"/>
          </a:p>
        </p:txBody>
      </p:sp>
      <p:sp>
        <p:nvSpPr>
          <p:cNvPr id="13" name="Rechteck 19"/>
          <p:cNvSpPr>
            <a:spLocks noChangeArrowheads="1"/>
          </p:cNvSpPr>
          <p:nvPr/>
        </p:nvSpPr>
        <p:spPr bwMode="auto">
          <a:xfrm>
            <a:off x="683568" y="3645024"/>
            <a:ext cx="2160240" cy="432047"/>
          </a:xfrm>
          <a:prstGeom prst="rect">
            <a:avLst/>
          </a:prstGeom>
          <a:solidFill>
            <a:srgbClr val="B3C618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dirty="0" smtClean="0"/>
              <a:t>4. Transport</a:t>
            </a:r>
            <a:endParaRPr lang="de-DE" dirty="0"/>
          </a:p>
        </p:txBody>
      </p:sp>
      <p:sp>
        <p:nvSpPr>
          <p:cNvPr id="14" name="Rechteck 19"/>
          <p:cNvSpPr>
            <a:spLocks noChangeArrowheads="1"/>
          </p:cNvSpPr>
          <p:nvPr/>
        </p:nvSpPr>
        <p:spPr bwMode="auto">
          <a:xfrm>
            <a:off x="683568" y="3068960"/>
            <a:ext cx="2160240" cy="432048"/>
          </a:xfrm>
          <a:prstGeom prst="rect">
            <a:avLst/>
          </a:prstGeom>
          <a:solidFill>
            <a:srgbClr val="B3C618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dirty="0" smtClean="0"/>
              <a:t>5.  Sitzung</a:t>
            </a:r>
            <a:endParaRPr lang="de-DE" dirty="0"/>
          </a:p>
        </p:txBody>
      </p:sp>
      <p:sp>
        <p:nvSpPr>
          <p:cNvPr id="15" name="Rechteck 19"/>
          <p:cNvSpPr>
            <a:spLocks noChangeArrowheads="1"/>
          </p:cNvSpPr>
          <p:nvPr/>
        </p:nvSpPr>
        <p:spPr bwMode="auto">
          <a:xfrm>
            <a:off x="683568" y="2492896"/>
            <a:ext cx="2160240" cy="432048"/>
          </a:xfrm>
          <a:prstGeom prst="rect">
            <a:avLst/>
          </a:prstGeom>
          <a:solidFill>
            <a:srgbClr val="B3C618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dirty="0" smtClean="0"/>
              <a:t>6. Darstellung</a:t>
            </a:r>
            <a:endParaRPr lang="de-DE" dirty="0"/>
          </a:p>
        </p:txBody>
      </p:sp>
      <p:sp>
        <p:nvSpPr>
          <p:cNvPr id="16" name="Rechteck 19"/>
          <p:cNvSpPr>
            <a:spLocks noChangeArrowheads="1"/>
          </p:cNvSpPr>
          <p:nvPr/>
        </p:nvSpPr>
        <p:spPr bwMode="auto">
          <a:xfrm>
            <a:off x="683568" y="1916833"/>
            <a:ext cx="2160240" cy="432048"/>
          </a:xfrm>
          <a:prstGeom prst="rect">
            <a:avLst/>
          </a:prstGeom>
          <a:solidFill>
            <a:srgbClr val="B3C618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dirty="0" smtClean="0"/>
              <a:t>7. Anwendung</a:t>
            </a:r>
            <a:endParaRPr lang="de-DE" dirty="0"/>
          </a:p>
        </p:txBody>
      </p:sp>
      <p:sp>
        <p:nvSpPr>
          <p:cNvPr id="12" name="Rechteck 19"/>
          <p:cNvSpPr>
            <a:spLocks noChangeArrowheads="1"/>
          </p:cNvSpPr>
          <p:nvPr/>
        </p:nvSpPr>
        <p:spPr bwMode="auto">
          <a:xfrm>
            <a:off x="683568" y="5373216"/>
            <a:ext cx="2160240" cy="432048"/>
          </a:xfrm>
          <a:prstGeom prst="rect">
            <a:avLst/>
          </a:prstGeom>
          <a:solidFill>
            <a:srgbClr val="B3C618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dirty="0" smtClean="0"/>
              <a:t>1. Bitübertragung</a:t>
            </a:r>
            <a:endParaRPr lang="de-DE" dirty="0"/>
          </a:p>
        </p:txBody>
      </p:sp>
      <p:sp>
        <p:nvSpPr>
          <p:cNvPr id="21" name="Rechteck 19"/>
          <p:cNvSpPr>
            <a:spLocks noChangeArrowheads="1"/>
          </p:cNvSpPr>
          <p:nvPr/>
        </p:nvSpPr>
        <p:spPr bwMode="auto">
          <a:xfrm>
            <a:off x="683568" y="4221088"/>
            <a:ext cx="2160240" cy="432048"/>
          </a:xfrm>
          <a:prstGeom prst="rect">
            <a:avLst/>
          </a:prstGeom>
          <a:solidFill>
            <a:srgbClr val="B3C618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dirty="0" smtClean="0"/>
              <a:t>3. Vermittlung</a:t>
            </a:r>
            <a:endParaRPr lang="de-DE" dirty="0"/>
          </a:p>
        </p:txBody>
      </p:sp>
      <p:sp>
        <p:nvSpPr>
          <p:cNvPr id="22" name="Rechteck 19"/>
          <p:cNvSpPr>
            <a:spLocks noChangeArrowheads="1"/>
          </p:cNvSpPr>
          <p:nvPr/>
        </p:nvSpPr>
        <p:spPr bwMode="auto">
          <a:xfrm>
            <a:off x="683568" y="4797152"/>
            <a:ext cx="2160240" cy="432048"/>
          </a:xfrm>
          <a:prstGeom prst="rect">
            <a:avLst/>
          </a:prstGeom>
          <a:solidFill>
            <a:srgbClr val="B3C618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dirty="0" smtClean="0"/>
              <a:t>2. Sicherung</a:t>
            </a:r>
            <a:endParaRPr lang="de-DE" dirty="0"/>
          </a:p>
        </p:txBody>
      </p:sp>
      <p:sp>
        <p:nvSpPr>
          <p:cNvPr id="26" name="Rechteck 19"/>
          <p:cNvSpPr>
            <a:spLocks noChangeArrowheads="1"/>
          </p:cNvSpPr>
          <p:nvPr/>
        </p:nvSpPr>
        <p:spPr bwMode="auto">
          <a:xfrm>
            <a:off x="3347864" y="3645023"/>
            <a:ext cx="4896544" cy="432047"/>
          </a:xfrm>
          <a:prstGeom prst="rect">
            <a:avLst/>
          </a:prstGeom>
          <a:solidFill>
            <a:srgbClr val="B3C618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dirty="0" smtClean="0"/>
              <a:t>TCP / UDP / …</a:t>
            </a:r>
            <a:endParaRPr lang="de-DE" dirty="0"/>
          </a:p>
        </p:txBody>
      </p:sp>
      <p:sp>
        <p:nvSpPr>
          <p:cNvPr id="27" name="Rechteck 19"/>
          <p:cNvSpPr>
            <a:spLocks noChangeArrowheads="1"/>
          </p:cNvSpPr>
          <p:nvPr/>
        </p:nvSpPr>
        <p:spPr bwMode="auto">
          <a:xfrm>
            <a:off x="3347864" y="3068959"/>
            <a:ext cx="4896544" cy="432048"/>
          </a:xfrm>
          <a:prstGeom prst="rect">
            <a:avLst/>
          </a:prstGeom>
          <a:solidFill>
            <a:srgbClr val="B3C618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dirty="0" smtClean="0"/>
              <a:t>DDS / </a:t>
            </a:r>
            <a:r>
              <a:rPr lang="en-US" dirty="0" err="1" smtClean="0"/>
              <a:t>CouchDB</a:t>
            </a:r>
            <a:r>
              <a:rPr lang="en-US" dirty="0" smtClean="0"/>
              <a:t> / </a:t>
            </a:r>
            <a:r>
              <a:rPr lang="en-US" dirty="0" err="1" smtClean="0"/>
              <a:t>SQLite</a:t>
            </a:r>
            <a:r>
              <a:rPr lang="en-US" dirty="0" smtClean="0"/>
              <a:t> / …</a:t>
            </a:r>
            <a:endParaRPr lang="en-US" dirty="0"/>
          </a:p>
        </p:txBody>
      </p:sp>
      <p:sp>
        <p:nvSpPr>
          <p:cNvPr id="28" name="Rechteck 19"/>
          <p:cNvSpPr>
            <a:spLocks noChangeArrowheads="1"/>
          </p:cNvSpPr>
          <p:nvPr/>
        </p:nvSpPr>
        <p:spPr bwMode="auto">
          <a:xfrm>
            <a:off x="3347864" y="2492895"/>
            <a:ext cx="4896544" cy="432048"/>
          </a:xfrm>
          <a:prstGeom prst="rect">
            <a:avLst/>
          </a:prstGeom>
          <a:solidFill>
            <a:srgbClr val="B3C618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dirty="0" smtClean="0"/>
              <a:t>Verschlüsselung / Schnittstellen / …</a:t>
            </a:r>
            <a:endParaRPr lang="de-DE" dirty="0"/>
          </a:p>
        </p:txBody>
      </p:sp>
      <p:sp>
        <p:nvSpPr>
          <p:cNvPr id="29" name="Rechteck 19"/>
          <p:cNvSpPr>
            <a:spLocks noChangeArrowheads="1"/>
          </p:cNvSpPr>
          <p:nvPr/>
        </p:nvSpPr>
        <p:spPr bwMode="auto">
          <a:xfrm>
            <a:off x="3347864" y="1916832"/>
            <a:ext cx="4896544" cy="432048"/>
          </a:xfrm>
          <a:prstGeom prst="rect">
            <a:avLst/>
          </a:prstGeom>
          <a:solidFill>
            <a:srgbClr val="B3C618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dirty="0" smtClean="0"/>
              <a:t>Telemetrie / Online Task Management / …</a:t>
            </a:r>
            <a:endParaRPr lang="de-DE" dirty="0"/>
          </a:p>
        </p:txBody>
      </p:sp>
      <p:sp>
        <p:nvSpPr>
          <p:cNvPr id="30" name="Rechteck 19"/>
          <p:cNvSpPr>
            <a:spLocks noChangeArrowheads="1"/>
          </p:cNvSpPr>
          <p:nvPr/>
        </p:nvSpPr>
        <p:spPr bwMode="auto">
          <a:xfrm>
            <a:off x="3347864" y="5373215"/>
            <a:ext cx="4896544" cy="432048"/>
          </a:xfrm>
          <a:prstGeom prst="rect">
            <a:avLst/>
          </a:prstGeom>
          <a:solidFill>
            <a:srgbClr val="B3C618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dirty="0" smtClean="0"/>
              <a:t>WLAN / GPRS / UMTS / …</a:t>
            </a:r>
            <a:endParaRPr lang="de-DE" dirty="0"/>
          </a:p>
        </p:txBody>
      </p:sp>
      <p:sp>
        <p:nvSpPr>
          <p:cNvPr id="31" name="Rechteck 19"/>
          <p:cNvSpPr>
            <a:spLocks noChangeArrowheads="1"/>
          </p:cNvSpPr>
          <p:nvPr/>
        </p:nvSpPr>
        <p:spPr bwMode="auto">
          <a:xfrm>
            <a:off x="3347864" y="4221087"/>
            <a:ext cx="4896544" cy="432048"/>
          </a:xfrm>
          <a:prstGeom prst="rect">
            <a:avLst/>
          </a:prstGeom>
          <a:solidFill>
            <a:srgbClr val="B3C618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dirty="0" smtClean="0"/>
              <a:t>Internet Protokoll (IP)</a:t>
            </a:r>
            <a:endParaRPr lang="de-DE" dirty="0"/>
          </a:p>
        </p:txBody>
      </p:sp>
      <p:sp>
        <p:nvSpPr>
          <p:cNvPr id="32" name="Rechteck 19"/>
          <p:cNvSpPr>
            <a:spLocks noChangeArrowheads="1"/>
          </p:cNvSpPr>
          <p:nvPr/>
        </p:nvSpPr>
        <p:spPr bwMode="auto">
          <a:xfrm>
            <a:off x="3347864" y="4797151"/>
            <a:ext cx="4896544" cy="432048"/>
          </a:xfrm>
          <a:prstGeom prst="rect">
            <a:avLst/>
          </a:prstGeom>
          <a:solidFill>
            <a:srgbClr val="B3C618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dirty="0" smtClean="0"/>
              <a:t>WLAN / GPRS / UMTS / …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CLAAS </a:t>
            </a:r>
            <a:r>
              <a:rPr lang="de-DE" dirty="0" err="1" smtClean="0"/>
              <a:t>Machine</a:t>
            </a:r>
            <a:r>
              <a:rPr lang="de-DE" dirty="0" smtClean="0"/>
              <a:t> Connector</a:t>
            </a:r>
            <a:endParaRPr lang="en-US" dirty="0" smtClean="0"/>
          </a:p>
        </p:txBody>
      </p:sp>
      <p:sp>
        <p:nvSpPr>
          <p:cNvPr id="5122" name="Foliennummernplatzhalt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9F28EBF4-D34C-4710-A5E0-FB53D405DEA5}" type="slidenum">
              <a:rPr lang="de-DE" smtClean="0"/>
              <a:pPr/>
              <a:t>6</a:t>
            </a:fld>
            <a:endParaRPr lang="de-DE" dirty="0" smtClean="0"/>
          </a:p>
        </p:txBody>
      </p:sp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8063" y="3627438"/>
            <a:ext cx="1944687" cy="139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Gerade Verbindung 6"/>
          <p:cNvCxnSpPr/>
          <p:nvPr/>
        </p:nvCxnSpPr>
        <p:spPr>
          <a:xfrm>
            <a:off x="5635625" y="3843338"/>
            <a:ext cx="2736850" cy="0"/>
          </a:xfrm>
          <a:prstGeom prst="line">
            <a:avLst/>
          </a:prstGeom>
          <a:ln w="38100">
            <a:solidFill>
              <a:schemeClr val="tx1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/>
          <p:cNvCxnSpPr/>
          <p:nvPr/>
        </p:nvCxnSpPr>
        <p:spPr>
          <a:xfrm>
            <a:off x="5635625" y="4419600"/>
            <a:ext cx="2808288" cy="0"/>
          </a:xfrm>
          <a:prstGeom prst="line">
            <a:avLst/>
          </a:prstGeom>
          <a:ln w="38100">
            <a:solidFill>
              <a:schemeClr val="tx1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6" name="Textfeld 9"/>
          <p:cNvSpPr txBox="1">
            <a:spLocks noChangeArrowheads="1"/>
          </p:cNvSpPr>
          <p:nvPr/>
        </p:nvSpPr>
        <p:spPr bwMode="auto">
          <a:xfrm>
            <a:off x="6356350" y="3535363"/>
            <a:ext cx="6619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400"/>
              <a:t>Can 1</a:t>
            </a:r>
          </a:p>
        </p:txBody>
      </p:sp>
      <p:sp>
        <p:nvSpPr>
          <p:cNvPr id="5127" name="Textfeld 10"/>
          <p:cNvSpPr txBox="1">
            <a:spLocks noChangeArrowheads="1"/>
          </p:cNvSpPr>
          <p:nvPr/>
        </p:nvSpPr>
        <p:spPr bwMode="auto">
          <a:xfrm>
            <a:off x="6356350" y="4130675"/>
            <a:ext cx="6619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400"/>
              <a:t>Can 2</a:t>
            </a:r>
          </a:p>
        </p:txBody>
      </p:sp>
      <p:pic>
        <p:nvPicPr>
          <p:cNvPr id="512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750" y="3554413"/>
            <a:ext cx="1839913" cy="183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Gerade Verbindung 14"/>
          <p:cNvCxnSpPr/>
          <p:nvPr/>
        </p:nvCxnSpPr>
        <p:spPr>
          <a:xfrm>
            <a:off x="2035175" y="4275138"/>
            <a:ext cx="1520825" cy="7937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30" name="Textfeld 16"/>
          <p:cNvSpPr txBox="1">
            <a:spLocks noChangeArrowheads="1"/>
          </p:cNvSpPr>
          <p:nvPr/>
        </p:nvSpPr>
        <p:spPr bwMode="auto">
          <a:xfrm>
            <a:off x="2324100" y="3895725"/>
            <a:ext cx="7032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400"/>
              <a:t>WLAN</a:t>
            </a:r>
          </a:p>
        </p:txBody>
      </p:sp>
      <p:cxnSp>
        <p:nvCxnSpPr>
          <p:cNvPr id="18" name="Gerade Verbindung 17"/>
          <p:cNvCxnSpPr/>
          <p:nvPr/>
        </p:nvCxnSpPr>
        <p:spPr>
          <a:xfrm rot="5400000" flipH="1" flipV="1">
            <a:off x="1098550" y="3122613"/>
            <a:ext cx="720725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20"/>
          <p:cNvCxnSpPr/>
          <p:nvPr/>
        </p:nvCxnSpPr>
        <p:spPr>
          <a:xfrm rot="5400000" flipH="1" flipV="1">
            <a:off x="1387475" y="3122613"/>
            <a:ext cx="720725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21"/>
          <p:cNvCxnSpPr/>
          <p:nvPr/>
        </p:nvCxnSpPr>
        <p:spPr>
          <a:xfrm rot="5400000" flipH="1" flipV="1">
            <a:off x="3764756" y="3194844"/>
            <a:ext cx="719138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22"/>
          <p:cNvCxnSpPr/>
          <p:nvPr/>
        </p:nvCxnSpPr>
        <p:spPr>
          <a:xfrm rot="5400000" flipH="1" flipV="1">
            <a:off x="4052094" y="3194844"/>
            <a:ext cx="719138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35" name="Textfeld 23"/>
          <p:cNvSpPr txBox="1">
            <a:spLocks noChangeArrowheads="1"/>
          </p:cNvSpPr>
          <p:nvPr/>
        </p:nvSpPr>
        <p:spPr bwMode="auto">
          <a:xfrm>
            <a:off x="611188" y="2979738"/>
            <a:ext cx="704850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400"/>
              <a:t>WLAN</a:t>
            </a:r>
          </a:p>
        </p:txBody>
      </p:sp>
      <p:sp>
        <p:nvSpPr>
          <p:cNvPr id="5136" name="Textfeld 24"/>
          <p:cNvSpPr txBox="1">
            <a:spLocks noChangeArrowheads="1"/>
          </p:cNvSpPr>
          <p:nvPr/>
        </p:nvSpPr>
        <p:spPr bwMode="auto">
          <a:xfrm>
            <a:off x="1892300" y="2979738"/>
            <a:ext cx="693738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400"/>
              <a:t>GPRS</a:t>
            </a:r>
          </a:p>
        </p:txBody>
      </p:sp>
      <p:sp>
        <p:nvSpPr>
          <p:cNvPr id="5137" name="Textfeld 25"/>
          <p:cNvSpPr txBox="1">
            <a:spLocks noChangeArrowheads="1"/>
          </p:cNvSpPr>
          <p:nvPr/>
        </p:nvSpPr>
        <p:spPr bwMode="auto">
          <a:xfrm>
            <a:off x="4484688" y="2979738"/>
            <a:ext cx="693737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400"/>
              <a:t>GPRS</a:t>
            </a:r>
          </a:p>
        </p:txBody>
      </p:sp>
      <p:sp>
        <p:nvSpPr>
          <p:cNvPr id="5138" name="Textfeld 26"/>
          <p:cNvSpPr txBox="1">
            <a:spLocks noChangeArrowheads="1"/>
          </p:cNvSpPr>
          <p:nvPr/>
        </p:nvSpPr>
        <p:spPr bwMode="auto">
          <a:xfrm>
            <a:off x="3276600" y="2979738"/>
            <a:ext cx="703263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400"/>
              <a:t>WLAN</a:t>
            </a:r>
          </a:p>
        </p:txBody>
      </p:sp>
      <p:sp>
        <p:nvSpPr>
          <p:cNvPr id="5139" name="Textfeld 27"/>
          <p:cNvSpPr txBox="1">
            <a:spLocks noChangeArrowheads="1"/>
          </p:cNvSpPr>
          <p:nvPr/>
        </p:nvSpPr>
        <p:spPr bwMode="auto">
          <a:xfrm>
            <a:off x="3908425" y="5211763"/>
            <a:ext cx="239395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400"/>
              <a:t>- Erfassen</a:t>
            </a:r>
          </a:p>
          <a:p>
            <a:pPr>
              <a:buFontTx/>
              <a:buChar char="-"/>
            </a:pPr>
            <a:r>
              <a:rPr lang="de-DE" sz="1400"/>
              <a:t> Vorverarbeiten (ISOXML)</a:t>
            </a:r>
          </a:p>
          <a:p>
            <a:pPr>
              <a:buFontTx/>
              <a:buChar char="-"/>
            </a:pPr>
            <a:r>
              <a:rPr lang="de-DE" sz="1400"/>
              <a:t> Speichern (z.B. CouchDB)</a:t>
            </a:r>
          </a:p>
          <a:p>
            <a:pPr>
              <a:buFontTx/>
              <a:buChar char="-"/>
            </a:pPr>
            <a:r>
              <a:rPr lang="de-DE" sz="1400"/>
              <a:t> Senden</a:t>
            </a:r>
          </a:p>
        </p:txBody>
      </p:sp>
      <p:sp>
        <p:nvSpPr>
          <p:cNvPr id="5140" name="Textfeld 28"/>
          <p:cNvSpPr txBox="1">
            <a:spLocks noChangeArrowheads="1"/>
          </p:cNvSpPr>
          <p:nvPr/>
        </p:nvSpPr>
        <p:spPr bwMode="auto">
          <a:xfrm>
            <a:off x="2324100" y="4346575"/>
            <a:ext cx="8620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400"/>
              <a:t>ISOXML</a:t>
            </a:r>
          </a:p>
        </p:txBody>
      </p:sp>
      <p:sp>
        <p:nvSpPr>
          <p:cNvPr id="5141" name="Textfeld 29"/>
          <p:cNvSpPr txBox="1">
            <a:spLocks noChangeArrowheads="1"/>
          </p:cNvSpPr>
          <p:nvPr/>
        </p:nvSpPr>
        <p:spPr bwMode="auto">
          <a:xfrm>
            <a:off x="884238" y="5354638"/>
            <a:ext cx="239395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400"/>
              <a:t>- Empfangen</a:t>
            </a:r>
          </a:p>
          <a:p>
            <a:pPr>
              <a:buFontTx/>
              <a:buChar char="-"/>
            </a:pPr>
            <a:r>
              <a:rPr lang="de-DE" sz="1400"/>
              <a:t> Verarbeiten (iGreen Appl.)</a:t>
            </a:r>
          </a:p>
          <a:p>
            <a:pPr>
              <a:buFontTx/>
              <a:buChar char="-"/>
            </a:pPr>
            <a:r>
              <a:rPr lang="de-DE" sz="1400"/>
              <a:t> Speichern (z.B. CouchDB)</a:t>
            </a:r>
          </a:p>
          <a:p>
            <a:pPr>
              <a:buFontTx/>
              <a:buChar char="-"/>
            </a:pPr>
            <a:r>
              <a:rPr lang="de-DE" sz="1400"/>
              <a:t> Senden</a:t>
            </a:r>
          </a:p>
        </p:txBody>
      </p:sp>
      <p:cxnSp>
        <p:nvCxnSpPr>
          <p:cNvPr id="32" name="Gerade Verbindung 31"/>
          <p:cNvCxnSpPr/>
          <p:nvPr/>
        </p:nvCxnSpPr>
        <p:spPr>
          <a:xfrm>
            <a:off x="5635625" y="4922838"/>
            <a:ext cx="1439863" cy="0"/>
          </a:xfrm>
          <a:prstGeom prst="line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43" name="Textfeld 34"/>
          <p:cNvSpPr txBox="1">
            <a:spLocks noChangeArrowheads="1"/>
          </p:cNvSpPr>
          <p:nvPr/>
        </p:nvSpPr>
        <p:spPr bwMode="auto">
          <a:xfrm>
            <a:off x="5995988" y="4635500"/>
            <a:ext cx="9017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400"/>
              <a:t>Job Data</a:t>
            </a:r>
          </a:p>
        </p:txBody>
      </p:sp>
      <p:pic>
        <p:nvPicPr>
          <p:cNvPr id="5144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08850" y="4581525"/>
            <a:ext cx="1336675" cy="90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8" name="Tabelle 37"/>
          <p:cNvGraphicFramePr>
            <a:graphicFrameLocks noGrp="1"/>
          </p:cNvGraphicFramePr>
          <p:nvPr/>
        </p:nvGraphicFramePr>
        <p:xfrm>
          <a:off x="468313" y="1412875"/>
          <a:ext cx="8424168" cy="119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3408"/>
                <a:gridCol w="6840760"/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Gegenstand:</a:t>
                      </a: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Implementierung eines </a:t>
                      </a:r>
                      <a:r>
                        <a:rPr lang="de-DE" sz="1200" dirty="0" err="1" smtClean="0">
                          <a:solidFill>
                            <a:schemeClr val="tx1"/>
                          </a:solidFill>
                        </a:rPr>
                        <a:t>Machine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 Connector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Ziel: 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Herstellerübergreifende Kommunikation entscheidungsrelevanter Daten als Grundlage jeglicher Vernetzungsszenarien</a:t>
                      </a:r>
                      <a:endParaRPr lang="de-DE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CLAAS-Szenario: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Verwendung für</a:t>
                      </a:r>
                      <a:r>
                        <a:rPr lang="de-DE" sz="1200" baseline="0" dirty="0" smtClean="0"/>
                        <a:t> Feldtests</a:t>
                      </a:r>
                      <a:r>
                        <a:rPr lang="de-DE" sz="1200" dirty="0" smtClean="0"/>
                        <a:t> bei LU Dettmer und LU Bernhard</a:t>
                      </a:r>
                      <a:endParaRPr lang="de-DE" sz="1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Online Task Management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B8B9A01-FBEC-47D9-928F-EC9203082B22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  <p:pic>
        <p:nvPicPr>
          <p:cNvPr id="5" name="Grafik 4" descr="118182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0192" y="1882696"/>
            <a:ext cx="2088232" cy="1546304"/>
          </a:xfrm>
          <a:prstGeom prst="rect">
            <a:avLst/>
          </a:prstGeom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 l="26877" r="26877" b="15186"/>
          <a:stretch>
            <a:fillRect/>
          </a:stretch>
        </p:blipFill>
        <p:spPr bwMode="auto">
          <a:xfrm>
            <a:off x="4211960" y="3140968"/>
            <a:ext cx="504056" cy="920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Gerade Verbindung mit Pfeil 13"/>
          <p:cNvCxnSpPr>
            <a:endCxn id="17" idx="1"/>
          </p:cNvCxnSpPr>
          <p:nvPr/>
        </p:nvCxnSpPr>
        <p:spPr>
          <a:xfrm>
            <a:off x="1763688" y="2780928"/>
            <a:ext cx="1584176" cy="2175084"/>
          </a:xfrm>
          <a:prstGeom prst="straightConnector1">
            <a:avLst/>
          </a:prstGeom>
          <a:ln w="22225">
            <a:solidFill>
              <a:srgbClr val="B3C618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2" descr="F:\3D_Modelle_Landmaschinen\TU-Dresden_Modelle\Getreidesilo_Traktorzug_LaSeKo_001.tif"/>
          <p:cNvPicPr>
            <a:picLocks noChangeAspect="1" noChangeArrowheads="1"/>
          </p:cNvPicPr>
          <p:nvPr/>
        </p:nvPicPr>
        <p:blipFill>
          <a:blip r:embed="rId5" cstate="print"/>
          <a:srcRect l="18142" t="32278" r="9071" b="32496"/>
          <a:stretch>
            <a:fillRect/>
          </a:stretch>
        </p:blipFill>
        <p:spPr bwMode="auto">
          <a:xfrm>
            <a:off x="3347864" y="4509120"/>
            <a:ext cx="2664296" cy="893783"/>
          </a:xfrm>
          <a:prstGeom prst="rect">
            <a:avLst/>
          </a:prstGeom>
          <a:noFill/>
        </p:spPr>
      </p:pic>
      <p:pic>
        <p:nvPicPr>
          <p:cNvPr id="25" name="Grafik 24" descr="Hofserver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15616" y="1988840"/>
            <a:ext cx="1080494" cy="720080"/>
          </a:xfrm>
          <a:prstGeom prst="rect">
            <a:avLst/>
          </a:prstGeom>
        </p:spPr>
      </p:pic>
      <p:sp>
        <p:nvSpPr>
          <p:cNvPr id="26" name="Textfeld 25"/>
          <p:cNvSpPr txBox="1"/>
          <p:nvPr/>
        </p:nvSpPr>
        <p:spPr>
          <a:xfrm>
            <a:off x="323528" y="1412776"/>
            <a:ext cx="27363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/>
              <a:t>1. Job planen</a:t>
            </a:r>
          </a:p>
        </p:txBody>
      </p:sp>
      <p:sp>
        <p:nvSpPr>
          <p:cNvPr id="30" name="Textfeld 29"/>
          <p:cNvSpPr txBox="1"/>
          <p:nvPr/>
        </p:nvSpPr>
        <p:spPr>
          <a:xfrm>
            <a:off x="2987824" y="1412776"/>
            <a:ext cx="30963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/>
              <a:t>2. Übertragung 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5724128" y="1393031"/>
            <a:ext cx="30963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/>
              <a:t>3. Bearbeitung</a:t>
            </a:r>
          </a:p>
        </p:txBody>
      </p:sp>
      <p:pic>
        <p:nvPicPr>
          <p:cNvPr id="20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11960" y="1891358"/>
            <a:ext cx="546100" cy="81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8" name="Gerade Verbindung mit Pfeil 27"/>
          <p:cNvCxnSpPr/>
          <p:nvPr/>
        </p:nvCxnSpPr>
        <p:spPr>
          <a:xfrm>
            <a:off x="2195736" y="2564904"/>
            <a:ext cx="1944216" cy="1008112"/>
          </a:xfrm>
          <a:prstGeom prst="straightConnector1">
            <a:avLst/>
          </a:prstGeom>
          <a:ln w="22225">
            <a:solidFill>
              <a:srgbClr val="B3C618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mit Pfeil 32"/>
          <p:cNvCxnSpPr>
            <a:stCxn id="25" idx="3"/>
            <a:endCxn id="20" idx="1"/>
          </p:cNvCxnSpPr>
          <p:nvPr/>
        </p:nvCxnSpPr>
        <p:spPr>
          <a:xfrm flipV="1">
            <a:off x="2196110" y="2300139"/>
            <a:ext cx="2015850" cy="48741"/>
          </a:xfrm>
          <a:prstGeom prst="straightConnector1">
            <a:avLst/>
          </a:prstGeom>
          <a:ln w="22225">
            <a:solidFill>
              <a:srgbClr val="B3C618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 Verbindung mit Pfeil 37"/>
          <p:cNvCxnSpPr>
            <a:stCxn id="20" idx="3"/>
          </p:cNvCxnSpPr>
          <p:nvPr/>
        </p:nvCxnSpPr>
        <p:spPr>
          <a:xfrm>
            <a:off x="4758060" y="2300139"/>
            <a:ext cx="1614140" cy="48741"/>
          </a:xfrm>
          <a:prstGeom prst="straightConnector1">
            <a:avLst/>
          </a:prstGeom>
          <a:ln w="22225">
            <a:solidFill>
              <a:srgbClr val="B3C618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Gerade Verbindung mit Pfeil 40"/>
          <p:cNvCxnSpPr/>
          <p:nvPr/>
        </p:nvCxnSpPr>
        <p:spPr>
          <a:xfrm flipV="1">
            <a:off x="4788024" y="2780928"/>
            <a:ext cx="1728192" cy="792088"/>
          </a:xfrm>
          <a:prstGeom prst="straightConnector1">
            <a:avLst/>
          </a:prstGeom>
          <a:ln w="22225">
            <a:solidFill>
              <a:srgbClr val="B3C618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Gerade Verbindung mit Pfeil 44"/>
          <p:cNvCxnSpPr/>
          <p:nvPr/>
        </p:nvCxnSpPr>
        <p:spPr>
          <a:xfrm flipV="1">
            <a:off x="5940152" y="3284984"/>
            <a:ext cx="792088" cy="1440160"/>
          </a:xfrm>
          <a:prstGeom prst="straightConnector1">
            <a:avLst/>
          </a:prstGeom>
          <a:ln w="22225">
            <a:solidFill>
              <a:srgbClr val="B3C618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feld 47"/>
          <p:cNvSpPr txBox="1"/>
          <p:nvPr/>
        </p:nvSpPr>
        <p:spPr>
          <a:xfrm>
            <a:off x="2987824" y="2761183"/>
            <a:ext cx="30963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 err="1" smtClean="0"/>
              <a:t>iGreen</a:t>
            </a:r>
            <a:r>
              <a:rPr lang="de-DE" sz="1400" dirty="0" smtClean="0"/>
              <a:t> OnlineBox</a:t>
            </a:r>
          </a:p>
        </p:txBody>
      </p:sp>
      <p:sp>
        <p:nvSpPr>
          <p:cNvPr id="50" name="Textfeld 49"/>
          <p:cNvSpPr txBox="1"/>
          <p:nvPr/>
        </p:nvSpPr>
        <p:spPr>
          <a:xfrm>
            <a:off x="3059832" y="5353471"/>
            <a:ext cx="30963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/>
              <a:t>Transportfahrzeug mit MC</a:t>
            </a:r>
          </a:p>
        </p:txBody>
      </p:sp>
      <p:sp>
        <p:nvSpPr>
          <p:cNvPr id="52" name="Textfeld 51"/>
          <p:cNvSpPr txBox="1"/>
          <p:nvPr/>
        </p:nvSpPr>
        <p:spPr>
          <a:xfrm>
            <a:off x="3707904" y="4077072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Smartphone des MD-Fahrers</a:t>
            </a:r>
            <a:endParaRPr lang="de-DE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Austausch prozessrelevanter Daten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B8B9A01-FBEC-47D9-928F-EC9203082B22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  <p:pic>
        <p:nvPicPr>
          <p:cNvPr id="5" name="Picture 4" descr="Krone BiG X 1100"/>
          <p:cNvPicPr>
            <a:picLocks noChangeAspect="1" noChangeArrowheads="1"/>
          </p:cNvPicPr>
          <p:nvPr/>
        </p:nvPicPr>
        <p:blipFill>
          <a:blip r:embed="rId2" cstate="print"/>
          <a:srcRect l="4568"/>
          <a:stretch>
            <a:fillRect/>
          </a:stretch>
        </p:blipFill>
        <p:spPr bwMode="auto">
          <a:xfrm>
            <a:off x="1907704" y="4653136"/>
            <a:ext cx="1452041" cy="1440160"/>
          </a:xfrm>
          <a:prstGeom prst="rect">
            <a:avLst/>
          </a:prstGeom>
          <a:noFill/>
        </p:spPr>
      </p:pic>
      <p:pic>
        <p:nvPicPr>
          <p:cNvPr id="6" name="Picture 31" descr="jd_7050i_series_spf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212976"/>
            <a:ext cx="1872208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Grafik 5" descr="SFH_transparent.jpg"/>
          <p:cNvPicPr>
            <a:picLocks noChangeAspect="1"/>
          </p:cNvPicPr>
          <p:nvPr/>
        </p:nvPicPr>
        <p:blipFill>
          <a:blip r:embed="rId4" cstate="print"/>
          <a:srcRect l="5347" r="14703"/>
          <a:stretch>
            <a:fillRect/>
          </a:stretch>
        </p:blipFill>
        <p:spPr bwMode="auto">
          <a:xfrm>
            <a:off x="2195736" y="1772816"/>
            <a:ext cx="1537949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Users\cb69936\Pictures\6210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2852936"/>
            <a:ext cx="1057783" cy="885169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60032" y="4077072"/>
            <a:ext cx="1224136" cy="884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Grafik 9" descr="Hofserver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020272" y="3392996"/>
            <a:ext cx="1404642" cy="936104"/>
          </a:xfrm>
          <a:prstGeom prst="rect">
            <a:avLst/>
          </a:prstGeom>
        </p:spPr>
      </p:pic>
      <p:cxnSp>
        <p:nvCxnSpPr>
          <p:cNvPr id="11" name="Gerade Verbindung mit Pfeil 10"/>
          <p:cNvCxnSpPr/>
          <p:nvPr/>
        </p:nvCxnSpPr>
        <p:spPr>
          <a:xfrm>
            <a:off x="3851920" y="3861048"/>
            <a:ext cx="792000" cy="0"/>
          </a:xfrm>
          <a:prstGeom prst="straightConnector1">
            <a:avLst/>
          </a:prstGeom>
          <a:ln w="63500">
            <a:solidFill>
              <a:srgbClr val="B3C618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/>
          <p:cNvCxnSpPr/>
          <p:nvPr/>
        </p:nvCxnSpPr>
        <p:spPr>
          <a:xfrm>
            <a:off x="3059832" y="3284984"/>
            <a:ext cx="0" cy="1296144"/>
          </a:xfrm>
          <a:prstGeom prst="straightConnector1">
            <a:avLst/>
          </a:prstGeom>
          <a:ln w="22225">
            <a:solidFill>
              <a:srgbClr val="B3C618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mit Pfeil 23"/>
          <p:cNvCxnSpPr/>
          <p:nvPr/>
        </p:nvCxnSpPr>
        <p:spPr>
          <a:xfrm flipV="1">
            <a:off x="2267744" y="3212976"/>
            <a:ext cx="504056" cy="432048"/>
          </a:xfrm>
          <a:prstGeom prst="straightConnector1">
            <a:avLst/>
          </a:prstGeom>
          <a:ln w="22225">
            <a:solidFill>
              <a:srgbClr val="B3C618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mit Pfeil 26"/>
          <p:cNvCxnSpPr/>
          <p:nvPr/>
        </p:nvCxnSpPr>
        <p:spPr>
          <a:xfrm>
            <a:off x="1907704" y="4581128"/>
            <a:ext cx="432048" cy="504056"/>
          </a:xfrm>
          <a:prstGeom prst="straightConnector1">
            <a:avLst/>
          </a:prstGeom>
          <a:ln w="22225">
            <a:solidFill>
              <a:srgbClr val="B3C618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mit Pfeil 32"/>
          <p:cNvCxnSpPr/>
          <p:nvPr/>
        </p:nvCxnSpPr>
        <p:spPr>
          <a:xfrm>
            <a:off x="6084168" y="3869432"/>
            <a:ext cx="792000" cy="0"/>
          </a:xfrm>
          <a:prstGeom prst="straightConnector1">
            <a:avLst/>
          </a:prstGeom>
          <a:ln w="63500">
            <a:solidFill>
              <a:srgbClr val="B3C618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Inhaltsplatzhalter 2"/>
          <p:cNvSpPr>
            <a:spLocks noGrp="1"/>
          </p:cNvSpPr>
          <p:nvPr>
            <p:ph idx="1"/>
          </p:nvPr>
        </p:nvSpPr>
        <p:spPr>
          <a:xfrm>
            <a:off x="5076056" y="1340768"/>
            <a:ext cx="3528392" cy="1368152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de-DE" dirty="0" smtClean="0"/>
              <a:t>GPS Position</a:t>
            </a:r>
          </a:p>
          <a:p>
            <a:pPr>
              <a:lnSpc>
                <a:spcPct val="130000"/>
              </a:lnSpc>
            </a:pPr>
            <a:r>
              <a:rPr lang="de-DE" dirty="0" smtClean="0"/>
              <a:t>Aktuelle Trockenmasse</a:t>
            </a:r>
          </a:p>
          <a:p>
            <a:pPr>
              <a:lnSpc>
                <a:spcPct val="130000"/>
              </a:lnSpc>
            </a:pPr>
            <a:r>
              <a:rPr lang="de-DE" dirty="0" smtClean="0"/>
              <a:t>Benötigte Transportzeiten</a:t>
            </a:r>
          </a:p>
          <a:p>
            <a:pPr>
              <a:lnSpc>
                <a:spcPct val="130000"/>
              </a:lnSpc>
            </a:pPr>
            <a:endParaRPr lang="de-DE" dirty="0"/>
          </a:p>
        </p:txBody>
      </p:sp>
      <p:cxnSp>
        <p:nvCxnSpPr>
          <p:cNvPr id="35" name="Gerade Verbindung mit Pfeil 34"/>
          <p:cNvCxnSpPr>
            <a:stCxn id="9" idx="0"/>
            <a:endCxn id="8" idx="2"/>
          </p:cNvCxnSpPr>
          <p:nvPr/>
        </p:nvCxnSpPr>
        <p:spPr>
          <a:xfrm flipH="1" flipV="1">
            <a:off x="5460932" y="3738105"/>
            <a:ext cx="11168" cy="338967"/>
          </a:xfrm>
          <a:prstGeom prst="straightConnector1">
            <a:avLst/>
          </a:prstGeom>
          <a:ln w="22225">
            <a:solidFill>
              <a:srgbClr val="B3C618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B8B9A01-FBEC-47D9-928F-EC9203082B22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590550" y="557213"/>
            <a:ext cx="7942263" cy="855662"/>
          </a:xfrm>
        </p:spPr>
        <p:txBody>
          <a:bodyPr/>
          <a:lstStyle/>
          <a:p>
            <a:r>
              <a:rPr lang="de-DE" dirty="0" smtClean="0"/>
              <a:t>Prozessdatenaustausch am Beispiel Tankfüllstand</a:t>
            </a:r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idx="1"/>
          </p:nvPr>
        </p:nvSpPr>
        <p:spPr>
          <a:xfrm>
            <a:off x="592836" y="1575048"/>
            <a:ext cx="5275308" cy="4446240"/>
          </a:xfrm>
        </p:spPr>
        <p:txBody>
          <a:bodyPr/>
          <a:lstStyle/>
          <a:p>
            <a:r>
              <a:rPr lang="de-DE" dirty="0" smtClean="0"/>
              <a:t>Maschinen tauschen Status aus </a:t>
            </a:r>
            <a:br>
              <a:rPr lang="de-DE" dirty="0" smtClean="0"/>
            </a:br>
            <a:r>
              <a:rPr lang="de-DE" dirty="0" smtClean="0"/>
              <a:t>(Füllstand / Position)</a:t>
            </a:r>
          </a:p>
          <a:p>
            <a:endParaRPr lang="de-DE" dirty="0" smtClean="0"/>
          </a:p>
          <a:p>
            <a:r>
              <a:rPr lang="de-DE" dirty="0" smtClean="0"/>
              <a:t>Einfache Identifikation des „nächsten“ Mähdreschers</a:t>
            </a:r>
          </a:p>
          <a:p>
            <a:endParaRPr lang="de-DE" dirty="0" smtClean="0"/>
          </a:p>
          <a:p>
            <a:r>
              <a:rPr lang="de-DE" dirty="0" smtClean="0"/>
              <a:t>Entlastung der Fahrer</a:t>
            </a:r>
            <a:br>
              <a:rPr lang="de-DE" dirty="0" smtClean="0"/>
            </a:br>
            <a:r>
              <a:rPr lang="de-DE" dirty="0" smtClean="0"/>
              <a:t>(Kommunikation / Navigation)</a:t>
            </a:r>
          </a:p>
          <a:p>
            <a:endParaRPr lang="de-DE" dirty="0" smtClean="0"/>
          </a:p>
          <a:p>
            <a:r>
              <a:rPr lang="de-DE" dirty="0" smtClean="0"/>
              <a:t>Optimierung im laufenden Prozess</a:t>
            </a:r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  <p:pic>
        <p:nvPicPr>
          <p:cNvPr id="7" name="Grafik 6" descr="00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2160" y="1676805"/>
            <a:ext cx="2390666" cy="3984443"/>
          </a:xfrm>
          <a:prstGeom prst="rect">
            <a:avLst/>
          </a:prstGeom>
          <a:effectLst>
            <a:outerShdw blurRad="139700" dist="88900" dir="2820000" algn="ctr" rotWithShape="0">
              <a:srgbClr val="000000">
                <a:alpha val="59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green">
  <a:themeElements>
    <a:clrScheme name="i-Green_29_7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-Green_29_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-Green_29_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-Green_29_7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-Green_29_7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-Green_29_7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-Green_29_7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-Green_29_7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-Green_29_7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-Green_29_7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-Green_29_7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-Green_29_7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-Green_29_7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-Green_29_7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igreen</Template>
  <TotalTime>0</TotalTime>
  <Words>352</Words>
  <Application>Microsoft Office PowerPoint</Application>
  <PresentationFormat>Bildschirmpräsentation (4:3)</PresentationFormat>
  <Paragraphs>121</Paragraphs>
  <Slides>12</Slides>
  <Notes>4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0</vt:i4>
      </vt:variant>
      <vt:variant>
        <vt:lpstr>Folientitel</vt:lpstr>
      </vt:variant>
      <vt:variant>
        <vt:i4>12</vt:i4>
      </vt:variant>
    </vt:vector>
  </HeadingPairs>
  <TitlesOfParts>
    <vt:vector size="13" baseType="lpstr">
      <vt:lpstr>igreen</vt:lpstr>
      <vt:lpstr>Standardisierung einer herstellerübergreifenden Funkkommunikation </vt:lpstr>
      <vt:lpstr>Inhalt</vt:lpstr>
      <vt:lpstr>Einleitung</vt:lpstr>
      <vt:lpstr>ISO WG 5 „Wireless Communication in Agriculture “ </vt:lpstr>
      <vt:lpstr>OSI-Schichtenmodel</vt:lpstr>
      <vt:lpstr>CLAAS Machine Connector</vt:lpstr>
      <vt:lpstr>Online Task Management</vt:lpstr>
      <vt:lpstr>Austausch prozessrelevanter Daten</vt:lpstr>
      <vt:lpstr>Prozessdatenaustausch am Beispiel Tankfüllstand</vt:lpstr>
      <vt:lpstr>Data Logger (ISOBUS 11783-10) mit Store-Carry-Forward</vt:lpstr>
      <vt:lpstr>Zusammenfassung und Ausblick</vt:lpstr>
      <vt:lpstr>Folie 12</vt:lpstr>
    </vt:vector>
  </TitlesOfParts>
  <Company>CLAAS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Standardisierung einer herstellerübergreifenden Funkkommunikation</dc:title>
  <dc:creator>rusch1</dc:creator>
  <cp:lastModifiedBy>rusch1</cp:lastModifiedBy>
  <cp:revision>113</cp:revision>
  <dcterms:created xsi:type="dcterms:W3CDTF">2012-02-27T14:06:51Z</dcterms:created>
  <dcterms:modified xsi:type="dcterms:W3CDTF">2012-03-11T19:30:22Z</dcterms:modified>
</cp:coreProperties>
</file>